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73" r:id="rId7"/>
    <p:sldMasterId id="2147483675" r:id="rId8"/>
  </p:sldMasterIdLst>
  <p:notesMasterIdLst>
    <p:notesMasterId r:id="rId104"/>
  </p:notesMasterIdLst>
  <p:handoutMasterIdLst>
    <p:handoutMasterId r:id="rId105"/>
  </p:handoutMasterIdLst>
  <p:sldIdLst>
    <p:sldId id="462" r:id="rId9"/>
    <p:sldId id="463" r:id="rId10"/>
    <p:sldId id="464" r:id="rId11"/>
    <p:sldId id="465" r:id="rId12"/>
    <p:sldId id="467" r:id="rId13"/>
    <p:sldId id="483" r:id="rId14"/>
    <p:sldId id="484" r:id="rId15"/>
    <p:sldId id="486" r:id="rId16"/>
    <p:sldId id="487" r:id="rId17"/>
    <p:sldId id="488" r:id="rId18"/>
    <p:sldId id="489" r:id="rId19"/>
    <p:sldId id="490" r:id="rId20"/>
    <p:sldId id="491" r:id="rId21"/>
    <p:sldId id="493" r:id="rId22"/>
    <p:sldId id="494" r:id="rId23"/>
    <p:sldId id="495" r:id="rId24"/>
    <p:sldId id="496" r:id="rId25"/>
    <p:sldId id="497" r:id="rId26"/>
    <p:sldId id="498" r:id="rId27"/>
    <p:sldId id="499" r:id="rId28"/>
    <p:sldId id="500" r:id="rId29"/>
    <p:sldId id="501" r:id="rId30"/>
    <p:sldId id="502" r:id="rId31"/>
    <p:sldId id="503" r:id="rId32"/>
    <p:sldId id="504" r:id="rId33"/>
    <p:sldId id="505" r:id="rId34"/>
    <p:sldId id="506" r:id="rId35"/>
    <p:sldId id="507" r:id="rId36"/>
    <p:sldId id="508"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521" r:id="rId50"/>
    <p:sldId id="522" r:id="rId51"/>
    <p:sldId id="523" r:id="rId52"/>
    <p:sldId id="524" r:id="rId53"/>
    <p:sldId id="525" r:id="rId54"/>
    <p:sldId id="526" r:id="rId55"/>
    <p:sldId id="527" r:id="rId56"/>
    <p:sldId id="528" r:id="rId57"/>
    <p:sldId id="529" r:id="rId58"/>
    <p:sldId id="530" r:id="rId59"/>
    <p:sldId id="531" r:id="rId60"/>
    <p:sldId id="532" r:id="rId61"/>
    <p:sldId id="533" r:id="rId62"/>
    <p:sldId id="534" r:id="rId63"/>
    <p:sldId id="536" r:id="rId64"/>
    <p:sldId id="537" r:id="rId65"/>
    <p:sldId id="538" r:id="rId66"/>
    <p:sldId id="539" r:id="rId67"/>
    <p:sldId id="540" r:id="rId68"/>
    <p:sldId id="542" r:id="rId69"/>
    <p:sldId id="541" r:id="rId70"/>
    <p:sldId id="543" r:id="rId71"/>
    <p:sldId id="544" r:id="rId72"/>
    <p:sldId id="545" r:id="rId73"/>
    <p:sldId id="546" r:id="rId74"/>
    <p:sldId id="547" r:id="rId75"/>
    <p:sldId id="548" r:id="rId76"/>
    <p:sldId id="549" r:id="rId77"/>
    <p:sldId id="550" r:id="rId78"/>
    <p:sldId id="551" r:id="rId79"/>
    <p:sldId id="552" r:id="rId80"/>
    <p:sldId id="553" r:id="rId81"/>
    <p:sldId id="554" r:id="rId82"/>
    <p:sldId id="555" r:id="rId83"/>
    <p:sldId id="556" r:id="rId84"/>
    <p:sldId id="557" r:id="rId85"/>
    <p:sldId id="558" r:id="rId86"/>
    <p:sldId id="559" r:id="rId87"/>
    <p:sldId id="575" r:id="rId88"/>
    <p:sldId id="560" r:id="rId89"/>
    <p:sldId id="561" r:id="rId90"/>
    <p:sldId id="562" r:id="rId91"/>
    <p:sldId id="563" r:id="rId92"/>
    <p:sldId id="564" r:id="rId93"/>
    <p:sldId id="565" r:id="rId94"/>
    <p:sldId id="566" r:id="rId95"/>
    <p:sldId id="567" r:id="rId96"/>
    <p:sldId id="568" r:id="rId97"/>
    <p:sldId id="569" r:id="rId98"/>
    <p:sldId id="570" r:id="rId99"/>
    <p:sldId id="572" r:id="rId100"/>
    <p:sldId id="573" r:id="rId101"/>
    <p:sldId id="574" r:id="rId102"/>
    <p:sldId id="264"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JIA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49504F"/>
    <a:srgbClr val="B70006"/>
    <a:srgbClr val="FFFFE4"/>
    <a:srgbClr val="919191"/>
    <a:srgbClr val="333333"/>
    <a:srgbClr val="FFFFFF"/>
    <a:srgbClr val="B60206"/>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50" autoAdjust="0"/>
    <p:restoredTop sz="95306" autoAdjust="0"/>
  </p:normalViewPr>
  <p:slideViewPr>
    <p:cSldViewPr snapToGrid="0">
      <p:cViewPr varScale="1">
        <p:scale>
          <a:sx n="110" d="100"/>
          <a:sy n="110" d="100"/>
        </p:scale>
        <p:origin x="204" y="102"/>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presProps" Target="presProp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9T19:29:11.084" idx="1">
    <p:pos x="1985" y="1993"/>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2021/1/14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2021/1/14</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6.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earch?q=Flink"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5500" y="2732405"/>
            <a:ext cx="10541000" cy="1158875"/>
          </a:xfrm>
        </p:spPr>
        <p:txBody>
          <a:bodyPr/>
          <a:lstStyle/>
          <a:p>
            <a:r>
              <a:rPr kumimoji="1" lang="en-US" altLang="zh-CN" dirty="0"/>
              <a:t>Flink</a:t>
            </a:r>
            <a:r>
              <a:rPr kumimoji="1" lang="zh-CN" altLang="en-US" dirty="0"/>
              <a:t>环境部署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编程语言</a:t>
            </a:r>
          </a:p>
        </p:txBody>
      </p:sp>
      <p:sp>
        <p:nvSpPr>
          <p:cNvPr id="4" name="文本占位符 3"/>
          <p:cNvSpPr>
            <a:spLocks noGrp="1"/>
          </p:cNvSpPr>
          <p:nvPr>
            <p:ph type="body" sz="quarter" idx="11"/>
          </p:nvPr>
        </p:nvSpPr>
        <p:spPr/>
        <p:txBody>
          <a:bodyPr/>
          <a:lstStyle/>
          <a:p>
            <a:r>
              <a:rPr lang="zh-CN" altLang="en-US"/>
              <a:t>Flink官方提供了Java、Scala、Python语言接口用以开发Flink应用程序，但是Flink的源码是使用Java语言进行开发的，且Flink被阿里收购后，未来的主要编程语言都一直会是Java（因为阿里是Java重度使用者！），且GitHub上关于Flink的项目，大多数是使用Java语言编写的。所以课程中以Java语言为主进行Flink的学习讲解，但会扩展讲解使用其他语言进行Flink开发</a:t>
            </a:r>
          </a:p>
          <a:p>
            <a:r>
              <a:rPr lang="zh-CN" altLang="en-US"/>
              <a:t>https://ci.apache.org/projects/flink/flink-docs-release-1.12/</a:t>
            </a:r>
          </a:p>
          <a:p>
            <a:endParaRPr lang="zh-CN" altLang="en-US"/>
          </a:p>
          <a:p>
            <a:endParaRPr lang="zh-CN" altLang="en-US"/>
          </a:p>
        </p:txBody>
      </p:sp>
      <p:pic>
        <p:nvPicPr>
          <p:cNvPr id="68" name="图片 2"/>
          <p:cNvPicPr>
            <a:picLocks noChangeAspect="1"/>
          </p:cNvPicPr>
          <p:nvPr/>
        </p:nvPicPr>
        <p:blipFill>
          <a:blip r:embed="rId2"/>
          <a:stretch>
            <a:fillRect/>
          </a:stretch>
        </p:blipFill>
        <p:spPr>
          <a:xfrm>
            <a:off x="927735" y="3737610"/>
            <a:ext cx="2653030" cy="147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编程语言</a:t>
            </a:r>
          </a:p>
        </p:txBody>
      </p:sp>
      <p:pic>
        <p:nvPicPr>
          <p:cNvPr id="69" name="图片 3"/>
          <p:cNvPicPr>
            <a:picLocks noChangeAspect="1"/>
          </p:cNvPicPr>
          <p:nvPr/>
        </p:nvPicPr>
        <p:blipFill>
          <a:blip r:embed="rId2"/>
          <a:stretch>
            <a:fillRect/>
          </a:stretch>
        </p:blipFill>
        <p:spPr>
          <a:xfrm>
            <a:off x="1710489" y="1706109"/>
            <a:ext cx="8771021" cy="4825319"/>
          </a:xfrm>
          <a:prstGeom prst="rect">
            <a:avLst/>
          </a:prstGeom>
          <a:noFill/>
          <a:ln>
            <a:noFill/>
          </a:ln>
        </p:spPr>
      </p:pic>
      <p:sp>
        <p:nvSpPr>
          <p:cNvPr id="5" name="文本框 4"/>
          <p:cNvSpPr txBox="1"/>
          <p:nvPr/>
        </p:nvSpPr>
        <p:spPr>
          <a:xfrm>
            <a:off x="451485" y="1293495"/>
            <a:ext cx="5809615" cy="252730"/>
          </a:xfrm>
          <a:prstGeom prst="rect">
            <a:avLst/>
          </a:prstGeom>
          <a:noFill/>
          <a:ln w="9525">
            <a:noFill/>
          </a:ln>
        </p:spPr>
        <p:txBody>
          <a:bodyPr wrap="square">
            <a:spAutoFit/>
          </a:bodyPr>
          <a:lstStyle/>
          <a:p>
            <a:pPr indent="0"/>
            <a:r>
              <a:rPr lang="en-US" sz="1050" b="0" u="sng">
                <a:solidFill>
                  <a:srgbClr val="0000FF"/>
                </a:solidFill>
                <a:latin typeface="宋体" panose="02010600030101010101" pitchFamily="2" charset="-122"/>
                <a:hlinkClick r:id="rId3"/>
              </a:rPr>
              <a:t>https://github.com/search?q=Flink</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243195" y="2768283"/>
            <a:ext cx="6725920" cy="548322"/>
          </a:xfrm>
        </p:spPr>
        <p:txBody>
          <a:bodyPr>
            <a:normAutofit fontScale="90000"/>
          </a:bodyPr>
          <a:lstStyle/>
          <a:p>
            <a:r>
              <a:rPr lang="zh-CN" altLang="en-US" dirty="0"/>
              <a:t>第二章 乘风破浪</a:t>
            </a:r>
            <a:r>
              <a:rPr lang="en-US" altLang="zh-CN" dirty="0"/>
              <a:t>flink-flink</a:t>
            </a:r>
            <a:r>
              <a:rPr lang="zh-CN" altLang="en-US" dirty="0"/>
              <a:t>概述</a:t>
            </a:r>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实时即未来</a:t>
            </a:r>
          </a:p>
        </p:txBody>
      </p:sp>
      <p:sp>
        <p:nvSpPr>
          <p:cNvPr id="4" name="文本占位符 3"/>
          <p:cNvSpPr>
            <a:spLocks noGrp="1"/>
          </p:cNvSpPr>
          <p:nvPr>
            <p:ph type="body" sz="quarter" idx="11"/>
          </p:nvPr>
        </p:nvSpPr>
        <p:spPr/>
        <p:txBody>
          <a:bodyPr/>
          <a:lstStyle/>
          <a:p>
            <a:endParaRPr lang="zh-CN" altLang="en-US"/>
          </a:p>
          <a:p>
            <a:endParaRPr lang="zh-CN" altLang="en-US"/>
          </a:p>
        </p:txBody>
      </p:sp>
      <p:pic>
        <p:nvPicPr>
          <p:cNvPr id="3" name="图片 2"/>
          <p:cNvPicPr>
            <a:picLocks noChangeAspect="1"/>
          </p:cNvPicPr>
          <p:nvPr/>
        </p:nvPicPr>
        <p:blipFill>
          <a:blip r:embed="rId2"/>
          <a:stretch>
            <a:fillRect/>
          </a:stretch>
        </p:blipFill>
        <p:spPr>
          <a:xfrm>
            <a:off x="3682002" y="1050813"/>
            <a:ext cx="4504055" cy="2349294"/>
          </a:xfrm>
          <a:prstGeom prst="rect">
            <a:avLst/>
          </a:prstGeom>
          <a:noFill/>
          <a:ln>
            <a:noFill/>
          </a:ln>
        </p:spPr>
      </p:pic>
      <p:sp>
        <p:nvSpPr>
          <p:cNvPr id="5" name="文本框 4"/>
          <p:cNvSpPr txBox="1"/>
          <p:nvPr/>
        </p:nvSpPr>
        <p:spPr>
          <a:xfrm>
            <a:off x="921385" y="3615690"/>
            <a:ext cx="10277475" cy="2306955"/>
          </a:xfrm>
          <a:prstGeom prst="rect">
            <a:avLst/>
          </a:prstGeom>
          <a:noFill/>
        </p:spPr>
        <p:txBody>
          <a:bodyPr wrap="square">
            <a:spAutoFit/>
          </a:bodyPr>
          <a:lstStyle/>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历史的发展从来不会一帆风顺，随着大数据时代的发展，海量数据和多种业务的实时处理需求激增，比如：实时监控报警系统、实时风控系统、实时推荐系统等，传统的批处理方式和早期的流式处理框架因其自身的局限性，难以在延迟性、吞吐量、容错能力，以及使用便捷性等方面满足业务日益苛刻的要求。</a:t>
            </a:r>
          </a:p>
          <a:p>
            <a:pPr fontAlgn="auto">
              <a:spcBef>
                <a:spcPts val="0"/>
              </a:spcBef>
              <a:spcAft>
                <a:spcPts val="0"/>
              </a:spcAft>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在这种形势下，Flink 以其独特的天然流式计算特性和更为先进的架构设计，极大地改善了以前的流式处理框架所存在的问题。</a:t>
            </a:r>
          </a:p>
          <a:p>
            <a:pPr fontAlgn="auto">
              <a:spcBef>
                <a:spcPts val="0"/>
              </a:spcBef>
              <a:spcAft>
                <a:spcPts val="0"/>
              </a:spcAft>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扩展阅读:为什么说流处理即未来？</a:t>
            </a:r>
          </a:p>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https://news.qudong.com/article/562521.shtml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一切从Apache开始</a:t>
            </a:r>
          </a:p>
        </p:txBody>
      </p:sp>
      <p:sp>
        <p:nvSpPr>
          <p:cNvPr id="4" name="文本占位符 3"/>
          <p:cNvSpPr>
            <a:spLocks noGrp="1"/>
          </p:cNvSpPr>
          <p:nvPr>
            <p:ph type="body" sz="quarter" idx="11"/>
          </p:nvPr>
        </p:nvSpPr>
        <p:spPr>
          <a:xfrm>
            <a:off x="746125" y="3884930"/>
            <a:ext cx="10699115" cy="2367915"/>
          </a:xfrm>
        </p:spPr>
        <p:txBody>
          <a:bodyPr/>
          <a:lstStyle/>
          <a:p>
            <a:r>
              <a:rPr lang="zh-CN" altLang="en-US"/>
              <a:t>Flink 诞生于欧洲的一个大数据研究项目 StratoSphere。该项目是柏林工业大学的一个研究性项目。早期， Flink 是做 Batch 计算的，但是在 2014 年， StratoSphere 里面的核心成员孵化出 Flink，同年将 Flink 捐赠 Apache，并在后来成为 Apache 的顶级大数据项目，同时 Flink 计算的主流方向被定位为 Streaming， 即用流式计算来做所有大数据的计算，这就是 Flink 技术诞生的背景。</a:t>
            </a:r>
          </a:p>
          <a:p>
            <a:r>
              <a:rPr lang="zh-CN" altLang="en-US"/>
              <a:t>它不仅是一个高吞吐、低延迟的计算引擎，同时还提供很多高级的功能比如它提供了有状态的计算，支持状态管理，支持强一致性的数据语义以及支持 基于Event Time的WaterMark对延迟或乱序的数据进行处理等</a:t>
            </a:r>
          </a:p>
        </p:txBody>
      </p:sp>
      <p:pic>
        <p:nvPicPr>
          <p:cNvPr id="6" name="图片 4"/>
          <p:cNvPicPr>
            <a:picLocks noChangeAspect="1"/>
          </p:cNvPicPr>
          <p:nvPr/>
        </p:nvPicPr>
        <p:blipFill>
          <a:blip r:embed="rId2"/>
          <a:stretch>
            <a:fillRect/>
          </a:stretch>
        </p:blipFill>
        <p:spPr>
          <a:xfrm>
            <a:off x="3189605" y="842963"/>
            <a:ext cx="5689600" cy="29419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富二代Flink</a:t>
            </a:r>
          </a:p>
        </p:txBody>
      </p:sp>
      <p:sp>
        <p:nvSpPr>
          <p:cNvPr id="4" name="文本占位符 3"/>
          <p:cNvSpPr>
            <a:spLocks noGrp="1"/>
          </p:cNvSpPr>
          <p:nvPr>
            <p:ph type="body" sz="quarter" idx="11"/>
          </p:nvPr>
        </p:nvSpPr>
        <p:spPr>
          <a:xfrm>
            <a:off x="710565" y="4825365"/>
            <a:ext cx="10699115" cy="1392555"/>
          </a:xfrm>
        </p:spPr>
        <p:txBody>
          <a:bodyPr/>
          <a:lstStyle/>
          <a:p>
            <a:r>
              <a:rPr lang="zh-CN" altLang="en-US"/>
              <a:t>2015 年阿里巴巴开始使用 Flink 并持续贡献社区(阿里内部还基于Flink做了一套Blink)，2019年1月8日，阿里巴巴以 9000 万欧元(7亿元人民币)收购了创业公司 Data Artisans。从此Flink开始了新一轮的乘风破浪！</a:t>
            </a:r>
          </a:p>
        </p:txBody>
      </p:sp>
      <p:pic>
        <p:nvPicPr>
          <p:cNvPr id="7" name="图片 5"/>
          <p:cNvPicPr>
            <a:picLocks noChangeAspect="1"/>
          </p:cNvPicPr>
          <p:nvPr/>
        </p:nvPicPr>
        <p:blipFill>
          <a:blip r:embed="rId2"/>
          <a:stretch>
            <a:fillRect/>
          </a:stretch>
        </p:blipFill>
        <p:spPr>
          <a:xfrm>
            <a:off x="3216910" y="750888"/>
            <a:ext cx="5687060" cy="40125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Flink官方介绍</a:t>
            </a:r>
          </a:p>
        </p:txBody>
      </p:sp>
      <p:sp>
        <p:nvSpPr>
          <p:cNvPr id="4" name="文本占位符 3"/>
          <p:cNvSpPr>
            <a:spLocks noGrp="1"/>
          </p:cNvSpPr>
          <p:nvPr>
            <p:ph type="body" sz="quarter" idx="11"/>
          </p:nvPr>
        </p:nvSpPr>
        <p:spPr>
          <a:xfrm>
            <a:off x="746760" y="979805"/>
            <a:ext cx="10699115" cy="1014095"/>
          </a:xfrm>
        </p:spPr>
        <p:txBody>
          <a:bodyPr/>
          <a:lstStyle/>
          <a:p>
            <a:r>
              <a:rPr lang="zh-CN" altLang="en-US"/>
              <a:t>官网地址: </a:t>
            </a:r>
          </a:p>
          <a:p>
            <a:r>
              <a:rPr lang="zh-CN" altLang="en-US"/>
              <a:t> https://flink.apache.org/</a:t>
            </a:r>
          </a:p>
        </p:txBody>
      </p:sp>
      <p:pic>
        <p:nvPicPr>
          <p:cNvPr id="10" name="图片 2"/>
          <p:cNvPicPr>
            <a:picLocks noChangeAspect="1"/>
          </p:cNvPicPr>
          <p:nvPr/>
        </p:nvPicPr>
        <p:blipFill>
          <a:blip r:embed="rId2"/>
          <a:stretch>
            <a:fillRect/>
          </a:stretch>
        </p:blipFill>
        <p:spPr>
          <a:xfrm>
            <a:off x="3670300" y="979805"/>
            <a:ext cx="6527800" cy="55067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Flink组件栈</a:t>
            </a:r>
          </a:p>
        </p:txBody>
      </p:sp>
      <p:sp>
        <p:nvSpPr>
          <p:cNvPr id="4" name="文本占位符 3"/>
          <p:cNvSpPr>
            <a:spLocks noGrp="1"/>
          </p:cNvSpPr>
          <p:nvPr>
            <p:ph type="body" sz="quarter" idx="11"/>
          </p:nvPr>
        </p:nvSpPr>
        <p:spPr>
          <a:xfrm>
            <a:off x="746760" y="874395"/>
            <a:ext cx="10699115" cy="1287145"/>
          </a:xfrm>
        </p:spPr>
        <p:txBody>
          <a:bodyPr/>
          <a:lstStyle/>
          <a:p>
            <a:r>
              <a:rPr lang="zh-CN" altLang="en-US"/>
              <a:t>一个计算框架要有长远的发展，必须打造一个完整的 Stack。只有上层有了具体的应用，并能很好的发挥计算框架本身的优势，那么这个计算框架才能吸引更多的资源，才会更快的进步。所以 Flink 也在努力构建自己的 Stack。</a:t>
            </a:r>
          </a:p>
          <a:p>
            <a:r>
              <a:rPr lang="zh-CN" altLang="en-US"/>
              <a:t>Flink分层的组件栈如下图所示：每一层所包含的组件都提供了特定的抽象，用来服务于上层组件。</a:t>
            </a:r>
          </a:p>
        </p:txBody>
      </p:sp>
      <p:pic>
        <p:nvPicPr>
          <p:cNvPr id="18" name="图片 1"/>
          <p:cNvPicPr>
            <a:picLocks noChangeAspect="1"/>
          </p:cNvPicPr>
          <p:nvPr/>
        </p:nvPicPr>
        <p:blipFill>
          <a:blip r:embed="rId2"/>
          <a:stretch>
            <a:fillRect/>
          </a:stretch>
        </p:blipFill>
        <p:spPr>
          <a:xfrm>
            <a:off x="3080385" y="2161223"/>
            <a:ext cx="6032500" cy="2392045"/>
          </a:xfrm>
          <a:prstGeom prst="rect">
            <a:avLst/>
          </a:prstGeom>
          <a:noFill/>
          <a:ln>
            <a:noFill/>
          </a:ln>
        </p:spPr>
      </p:pic>
      <p:sp>
        <p:nvSpPr>
          <p:cNvPr id="5" name="文本框 4"/>
          <p:cNvSpPr txBox="1"/>
          <p:nvPr/>
        </p:nvSpPr>
        <p:spPr>
          <a:xfrm>
            <a:off x="915670" y="4709160"/>
            <a:ext cx="10361930" cy="1617345"/>
          </a:xfrm>
          <a:prstGeom prst="rect">
            <a:avLst/>
          </a:prstGeom>
          <a:noFill/>
        </p:spPr>
        <p:txBody>
          <a:bodyPr wrap="square">
            <a:spAutoFit/>
          </a:bodyPr>
          <a:lstStyle/>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各层详细介绍：</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物理部署层：Flink 支持本地运行、能在独立集群或者在被 YARN 管理的集群上运行， 也能部署在云上，该层主要涉及Flink的部署模式，目前Flink支持多种部署模式：本地、集群(Standalone、YARN)、云(GCE/EC2)、Kubenetes。Flink能够通过该层能够支持不同平台的部署，用户可以根据需要选择使用对应的部署模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Flink组件栈</a:t>
            </a:r>
            <a:endParaRPr lang="zh-CN" altLang="en-US"/>
          </a:p>
        </p:txBody>
      </p:sp>
      <p:sp>
        <p:nvSpPr>
          <p:cNvPr id="4" name="文本占位符 3"/>
          <p:cNvSpPr>
            <a:spLocks noGrp="1"/>
          </p:cNvSpPr>
          <p:nvPr>
            <p:ph type="body" sz="quarter" idx="11"/>
          </p:nvPr>
        </p:nvSpPr>
        <p:spPr>
          <a:xfrm>
            <a:off x="710565" y="901065"/>
            <a:ext cx="10699115" cy="4974590"/>
          </a:xfrm>
        </p:spPr>
        <p:txBody>
          <a:bodyPr/>
          <a:lstStyle/>
          <a:p>
            <a:r>
              <a:rPr lang="zh-CN" altLang="en-US"/>
              <a:t>Runtime核心层：Runtime层提供了支持Flink计算的全部核心实现，为上层API层提供基础服务，该层主要负责对上层不同接口提供基础服务，也是Flink分布式计算框架的核心实现层，支持分布式Stream作业的执行、JobGraph到ExecutionGraph的映射转换、任务调度等。将DataSteam和DataSet转成统一的可执行的Task Operator，达到在流式引擎下同时处理批量计算和流式计算的目的。</a:t>
            </a:r>
          </a:p>
          <a:p>
            <a:r>
              <a:rPr lang="zh-CN" altLang="en-US"/>
              <a:t>API&amp;Libraries层：Flink 首先支持了 Scala 和 Java 的 API，Python 也正在测试中。DataStream、DataSet、Table、SQL API，作为分布式数据处理框架，Flink同时提供了支撑计算和批计算的接口，两者都提供给用户丰富的数据处理高级API，例如Map、FlatMap操作等，也提供比较低级的Process Function API，用户可以直接操作状态和时间等底层数据。</a:t>
            </a:r>
          </a:p>
          <a:p>
            <a:r>
              <a:rPr lang="zh-CN" altLang="en-US"/>
              <a:t>扩展库：Flink 还包括用于复杂事件处理的CEP，机器学习库FlinkML，图处理库Gelly等。Table 是一种接口化的 SQL 支持，也就是 API 支持(DSL)，而不是文本化的SQL 解析和执行。</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Flink基石</a:t>
            </a:r>
          </a:p>
        </p:txBody>
      </p:sp>
      <p:sp>
        <p:nvSpPr>
          <p:cNvPr id="4" name="文本占位符 3"/>
          <p:cNvSpPr>
            <a:spLocks noGrp="1"/>
          </p:cNvSpPr>
          <p:nvPr>
            <p:ph type="body" sz="quarter" idx="11"/>
          </p:nvPr>
        </p:nvSpPr>
        <p:spPr>
          <a:xfrm>
            <a:off x="710565" y="882015"/>
            <a:ext cx="10699115" cy="466090"/>
          </a:xfrm>
        </p:spPr>
        <p:txBody>
          <a:bodyPr/>
          <a:lstStyle/>
          <a:p>
            <a:r>
              <a:rPr lang="zh-CN" altLang="en-US"/>
              <a:t>Flink之所以能这么流行，离不开它最重要的四个基石：Checkpoint、State、Time、Window。</a:t>
            </a:r>
          </a:p>
        </p:txBody>
      </p:sp>
      <p:pic>
        <p:nvPicPr>
          <p:cNvPr id="5" name="图片 4"/>
          <p:cNvPicPr>
            <a:picLocks noChangeAspect="1"/>
          </p:cNvPicPr>
          <p:nvPr/>
        </p:nvPicPr>
        <p:blipFill>
          <a:blip r:embed="rId2"/>
          <a:stretch>
            <a:fillRect/>
          </a:stretch>
        </p:blipFill>
        <p:spPr>
          <a:xfrm>
            <a:off x="1973580" y="1490345"/>
            <a:ext cx="7996555" cy="4287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01895" y="993140"/>
            <a:ext cx="5973445" cy="4728845"/>
          </a:xfrm>
        </p:spPr>
        <p:txBody>
          <a:bodyPr/>
          <a:lstStyle/>
          <a:p>
            <a:r>
              <a:rPr kumimoji="1" lang="zh-CN" altLang="en-US" dirty="0"/>
              <a:t>课程说明</a:t>
            </a:r>
          </a:p>
          <a:p>
            <a:r>
              <a:rPr kumimoji="1" lang="zh-CN" altLang="en-US" dirty="0"/>
              <a:t>乘风破浪的</a:t>
            </a:r>
            <a:r>
              <a:rPr kumimoji="1" lang="en-US" altLang="zh-CN" dirty="0"/>
              <a:t>flink-flink</a:t>
            </a:r>
            <a:r>
              <a:rPr kumimoji="1" lang="zh-CN" altLang="en-US" dirty="0"/>
              <a:t>概述</a:t>
            </a:r>
          </a:p>
          <a:p>
            <a:r>
              <a:rPr kumimoji="1" lang="en-US" altLang="zh-CN" dirty="0"/>
              <a:t>Flink</a:t>
            </a:r>
            <a:r>
              <a:rPr kumimoji="1" lang="zh-CN" altLang="en-US" dirty="0"/>
              <a:t>安装部署之 </a:t>
            </a:r>
            <a:r>
              <a:rPr kumimoji="1" lang="en-US" altLang="zh-CN" dirty="0"/>
              <a:t>Local</a:t>
            </a:r>
            <a:r>
              <a:rPr kumimoji="1" lang="zh-CN" altLang="en-US" dirty="0"/>
              <a:t>模式</a:t>
            </a:r>
          </a:p>
          <a:p>
            <a:r>
              <a:rPr kumimoji="1" lang="en-US" altLang="zh-CN" dirty="0"/>
              <a:t>Flink</a:t>
            </a:r>
            <a:r>
              <a:rPr kumimoji="1" lang="zh-CN" altLang="en-US" dirty="0"/>
              <a:t>安装部署之 </a:t>
            </a:r>
            <a:r>
              <a:rPr kumimoji="1" lang="en-US" altLang="zh-CN" dirty="0"/>
              <a:t>Standalone</a:t>
            </a:r>
            <a:r>
              <a:rPr kumimoji="1" lang="zh-CN" altLang="en-US" dirty="0"/>
              <a:t>独立集群模式</a:t>
            </a:r>
          </a:p>
          <a:p>
            <a:r>
              <a:rPr kumimoji="1" lang="en-US" altLang="zh-CN" dirty="0"/>
              <a:t>Flink</a:t>
            </a:r>
            <a:r>
              <a:rPr kumimoji="1" lang="zh-CN" altLang="en-US" dirty="0"/>
              <a:t>安装部署之 </a:t>
            </a:r>
            <a:r>
              <a:rPr kumimoji="1" lang="en-US" altLang="zh-CN" dirty="0"/>
              <a:t>Standalone-HA</a:t>
            </a:r>
            <a:r>
              <a:rPr kumimoji="1" lang="zh-CN" altLang="en-US" dirty="0"/>
              <a:t>高可用集群模式</a:t>
            </a:r>
          </a:p>
          <a:p>
            <a:r>
              <a:rPr kumimoji="1" lang="en-US" altLang="zh-CN" dirty="0"/>
              <a:t>Flink</a:t>
            </a:r>
            <a:r>
              <a:rPr kumimoji="1" lang="zh-CN" altLang="en-US" dirty="0"/>
              <a:t>安装部署之 </a:t>
            </a:r>
            <a:r>
              <a:rPr kumimoji="1" lang="en-US" altLang="zh-CN" dirty="0"/>
              <a:t>Yarn</a:t>
            </a:r>
            <a:r>
              <a:rPr kumimoji="1" lang="zh-CN" altLang="en-US" dirty="0"/>
              <a:t>模式</a:t>
            </a:r>
          </a:p>
          <a:p>
            <a:r>
              <a:rPr kumimoji="1" lang="en-US" altLang="zh-CN" dirty="0"/>
              <a:t>Flink</a:t>
            </a:r>
            <a:r>
              <a:rPr kumimoji="1" lang="zh-CN" altLang="en-US" dirty="0"/>
              <a:t>入门案例</a:t>
            </a:r>
          </a:p>
          <a:p>
            <a:r>
              <a:rPr kumimoji="1" lang="en-US" altLang="zh-CN" dirty="0"/>
              <a:t>Flink</a:t>
            </a:r>
            <a:r>
              <a:rPr kumimoji="1" lang="zh-CN" altLang="en-US" dirty="0"/>
              <a:t>原理初探</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Flink基石</a:t>
            </a:r>
            <a:endParaRPr lang="zh-CN" altLang="en-US"/>
          </a:p>
        </p:txBody>
      </p:sp>
      <p:sp>
        <p:nvSpPr>
          <p:cNvPr id="4" name="文本占位符 3"/>
          <p:cNvSpPr>
            <a:spLocks noGrp="1"/>
          </p:cNvSpPr>
          <p:nvPr>
            <p:ph type="body" sz="quarter" idx="11"/>
          </p:nvPr>
        </p:nvSpPr>
        <p:spPr>
          <a:xfrm>
            <a:off x="710565" y="891540"/>
            <a:ext cx="10699115" cy="4984115"/>
          </a:xfrm>
        </p:spPr>
        <p:txBody>
          <a:bodyPr/>
          <a:lstStyle/>
          <a:p>
            <a:r>
              <a:rPr lang="zh-CN" altLang="en-US"/>
              <a:t>Checkpoint</a:t>
            </a:r>
          </a:p>
          <a:p>
            <a:r>
              <a:rPr lang="zh-CN" altLang="en-US"/>
              <a:t>这是Flink最重要的一个特性。</a:t>
            </a:r>
          </a:p>
          <a:p>
            <a:r>
              <a:rPr lang="zh-CN" altLang="en-US"/>
              <a:t>Flink基于Chandy-Lamport算法实现了一个分布式的一致性的快照，从而提供了一致性的语义。</a:t>
            </a:r>
          </a:p>
          <a:p>
            <a:r>
              <a:rPr lang="zh-CN" altLang="en-US"/>
              <a:t>Chandy-Lamport算法在1985年的时候已经被提出来，但并没有被很广泛的应用，而Flink则把这个算法发扬光大了。</a:t>
            </a:r>
          </a:p>
          <a:p>
            <a:r>
              <a:rPr lang="zh-CN" altLang="en-US"/>
              <a:t>Spark最近在实现Continue streaming，Continue streaming的目的是为了降低处理的延时，其也需要提供这种一致性的语义，最终也采用了Chandy-Lamport这个算法，说明Chandy-Lamport算法在业界得到了一定的肯定。</a:t>
            </a:r>
          </a:p>
          <a:p>
            <a:r>
              <a:rPr lang="zh-CN" altLang="en-US"/>
              <a:t>https://zhuanlan.zhihu.com/p/53482103</a:t>
            </a:r>
          </a:p>
          <a:p>
            <a:endParaRPr lang="zh-CN" altLang="en-US"/>
          </a:p>
          <a:p>
            <a:r>
              <a:rPr lang="zh-CN" altLang="en-US"/>
              <a:t>State </a:t>
            </a:r>
          </a:p>
          <a:p>
            <a:r>
              <a:rPr lang="zh-CN" altLang="en-US"/>
              <a:t>提供了一致性的语义之后，Flink为了让用户在编程时能够更轻松、更容易地去管理状态，还提供了一套非常简单明了的State API，包括里面的有ValueState、ListState、MapState，近期添加了BroadcastState，使用State API能够自动享受到这种一致性的语义。</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Flink基石</a:t>
            </a:r>
            <a:endParaRPr lang="zh-CN" altLang="en-US"/>
          </a:p>
        </p:txBody>
      </p:sp>
      <p:sp>
        <p:nvSpPr>
          <p:cNvPr id="4" name="文本占位符 3"/>
          <p:cNvSpPr>
            <a:spLocks noGrp="1"/>
          </p:cNvSpPr>
          <p:nvPr>
            <p:ph type="body" sz="quarter" idx="11"/>
          </p:nvPr>
        </p:nvSpPr>
        <p:spPr>
          <a:xfrm>
            <a:off x="710565" y="853440"/>
            <a:ext cx="10699115" cy="5022215"/>
          </a:xfrm>
        </p:spPr>
        <p:txBody>
          <a:bodyPr/>
          <a:lstStyle/>
          <a:p>
            <a:r>
              <a:rPr lang="zh-CN" altLang="en-US"/>
              <a:t>Time</a:t>
            </a:r>
          </a:p>
          <a:p>
            <a:r>
              <a:rPr lang="zh-CN" altLang="en-US"/>
              <a:t>除此之外，Flink还实现了Watermark的机制，能够支持基于事件的时间的处理，能够容忍迟到/乱序的数据。</a:t>
            </a:r>
          </a:p>
          <a:p>
            <a:endParaRPr lang="zh-CN" altLang="en-US"/>
          </a:p>
          <a:p>
            <a:r>
              <a:rPr lang="zh-CN" altLang="en-US"/>
              <a:t>Window</a:t>
            </a:r>
          </a:p>
          <a:p>
            <a:r>
              <a:rPr lang="zh-CN" altLang="en-US"/>
              <a:t>另外流计算中一般在对流数据进行操作之前都会先进行开窗，即基于一个什么样的窗口上做这个计算。Flink提供了开箱即用的各种窗口，比如滑动窗口、滚动窗口、会话窗口以及非常灵活的自定义的窗口。</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Flink用武之地</a:t>
            </a:r>
          </a:p>
        </p:txBody>
      </p:sp>
      <p:sp>
        <p:nvSpPr>
          <p:cNvPr id="4" name="文本占位符 3"/>
          <p:cNvSpPr>
            <a:spLocks noGrp="1"/>
          </p:cNvSpPr>
          <p:nvPr>
            <p:ph type="body" sz="quarter" idx="11"/>
          </p:nvPr>
        </p:nvSpPr>
        <p:spPr>
          <a:xfrm>
            <a:off x="710565" y="833120"/>
            <a:ext cx="10699115" cy="995045"/>
          </a:xfrm>
        </p:spPr>
        <p:txBody>
          <a:bodyPr/>
          <a:lstStyle/>
          <a:p>
            <a:r>
              <a:rPr lang="zh-CN" altLang="en-US"/>
              <a:t>http://www.liaojiayi.com/flink-IoT/</a:t>
            </a:r>
          </a:p>
          <a:p>
            <a:r>
              <a:rPr lang="zh-CN" altLang="en-US"/>
              <a:t>https://flink.apache.org/zh/usecases.html</a:t>
            </a:r>
          </a:p>
        </p:txBody>
      </p:sp>
      <p:pic>
        <p:nvPicPr>
          <p:cNvPr id="13" name="图片 8"/>
          <p:cNvPicPr>
            <a:picLocks noChangeAspect="1"/>
          </p:cNvPicPr>
          <p:nvPr/>
        </p:nvPicPr>
        <p:blipFill>
          <a:blip r:embed="rId2"/>
          <a:stretch>
            <a:fillRect/>
          </a:stretch>
        </p:blipFill>
        <p:spPr>
          <a:xfrm>
            <a:off x="3213100" y="2193925"/>
            <a:ext cx="5693410" cy="39992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Flink用武之地</a:t>
            </a:r>
            <a:endParaRPr lang="zh-CN" altLang="en-US"/>
          </a:p>
        </p:txBody>
      </p:sp>
      <p:sp>
        <p:nvSpPr>
          <p:cNvPr id="4" name="文本占位符 3"/>
          <p:cNvSpPr>
            <a:spLocks noGrp="1"/>
          </p:cNvSpPr>
          <p:nvPr>
            <p:ph type="body" sz="quarter" idx="11"/>
          </p:nvPr>
        </p:nvSpPr>
        <p:spPr>
          <a:xfrm>
            <a:off x="710565" y="950595"/>
            <a:ext cx="10699115" cy="2494915"/>
          </a:xfrm>
        </p:spPr>
        <p:txBody>
          <a:bodyPr/>
          <a:lstStyle/>
          <a:p>
            <a:r>
              <a:rPr lang="zh-CN" altLang="en-US"/>
              <a:t>从很多公司的应用案例发现，其实Flink主要用在如下三大场景：</a:t>
            </a:r>
          </a:p>
          <a:p>
            <a:r>
              <a:rPr lang="en-US" altLang="zh-CN"/>
              <a:t>1. </a:t>
            </a:r>
            <a:r>
              <a:rPr lang="zh-CN" altLang="en-US"/>
              <a:t>Event-driven Applications【事件驱动】</a:t>
            </a:r>
          </a:p>
          <a:p>
            <a:r>
              <a:rPr lang="zh-CN" altLang="en-US"/>
              <a:t>事件驱动型应用是一类具有状态的应用，它从一个或多个事件流提取数据，并根据到来的事件触发计算、状态更新或其他外部动作。</a:t>
            </a:r>
          </a:p>
          <a:p>
            <a:r>
              <a:rPr lang="zh-CN" altLang="en-US"/>
              <a:t>事件驱动型应用是在计算存储分离的传统应用基础上进化而来。</a:t>
            </a:r>
          </a:p>
          <a:p>
            <a:r>
              <a:rPr lang="zh-CN" altLang="en-US"/>
              <a:t>在传统架构中，应用需要读写远程事务型数据库。</a:t>
            </a:r>
          </a:p>
        </p:txBody>
      </p:sp>
      <p:pic>
        <p:nvPicPr>
          <p:cNvPr id="5" name="图片 4"/>
          <p:cNvPicPr>
            <a:picLocks noChangeAspect="1"/>
          </p:cNvPicPr>
          <p:nvPr/>
        </p:nvPicPr>
        <p:blipFill>
          <a:blip r:embed="rId2"/>
          <a:stretch>
            <a:fillRect/>
          </a:stretch>
        </p:blipFill>
        <p:spPr>
          <a:xfrm>
            <a:off x="1781175" y="3519170"/>
            <a:ext cx="8557260" cy="2622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Flink用武之地</a:t>
            </a:r>
            <a:endParaRPr lang="zh-CN" altLang="en-US"/>
          </a:p>
        </p:txBody>
      </p:sp>
      <p:sp>
        <p:nvSpPr>
          <p:cNvPr id="4" name="文本占位符 3"/>
          <p:cNvSpPr>
            <a:spLocks noGrp="1"/>
          </p:cNvSpPr>
          <p:nvPr>
            <p:ph type="body" sz="quarter" idx="11"/>
          </p:nvPr>
        </p:nvSpPr>
        <p:spPr>
          <a:xfrm>
            <a:off x="710565" y="833120"/>
            <a:ext cx="10699115" cy="1259205"/>
          </a:xfrm>
        </p:spPr>
        <p:txBody>
          <a:bodyPr/>
          <a:lstStyle/>
          <a:p>
            <a:r>
              <a:rPr lang="en-US" altLang="zh-CN"/>
              <a:t>2. Data Analytics Applications【数据分析】</a:t>
            </a:r>
          </a:p>
          <a:p>
            <a:r>
              <a:rPr lang="en-US" altLang="zh-CN"/>
              <a:t>数据分析任务需要从原始数据中提取有价值的信息和指标。</a:t>
            </a:r>
          </a:p>
          <a:p>
            <a:r>
              <a:rPr lang="en-US" altLang="zh-CN"/>
              <a:t>如下图所示，Apache Flink 同时支持流式及批量分析应用。</a:t>
            </a:r>
          </a:p>
          <a:p>
            <a:endParaRPr lang="en-US" altLang="zh-CN"/>
          </a:p>
        </p:txBody>
      </p:sp>
      <p:pic>
        <p:nvPicPr>
          <p:cNvPr id="5" name="图片 4"/>
          <p:cNvPicPr>
            <a:picLocks noChangeAspect="1"/>
          </p:cNvPicPr>
          <p:nvPr/>
        </p:nvPicPr>
        <p:blipFill>
          <a:blip r:embed="rId2"/>
          <a:stretch>
            <a:fillRect/>
          </a:stretch>
        </p:blipFill>
        <p:spPr>
          <a:xfrm>
            <a:off x="1552575" y="2337435"/>
            <a:ext cx="9014460" cy="2182495"/>
          </a:xfrm>
          <a:prstGeom prst="rect">
            <a:avLst/>
          </a:prstGeom>
        </p:spPr>
      </p:pic>
      <p:sp>
        <p:nvSpPr>
          <p:cNvPr id="100" name="文本框 99"/>
          <p:cNvSpPr txBox="1"/>
          <p:nvPr/>
        </p:nvSpPr>
        <p:spPr>
          <a:xfrm>
            <a:off x="710565" y="4519930"/>
            <a:ext cx="10440670" cy="575945"/>
          </a:xfrm>
          <a:prstGeom prst="rect">
            <a:avLst/>
          </a:prstGeom>
          <a:noFill/>
          <a:ln w="9525">
            <a:noFill/>
          </a:ln>
        </p:spPr>
        <p:txBody>
          <a:bodyPr wrap="square">
            <a:spAutoFit/>
          </a:bodyPr>
          <a:lstStyle/>
          <a:p>
            <a:pPr algn="l" eaLnBrk="0" fontAlgn="base" hangingPunct="0">
              <a:lnSpc>
                <a:spcPct val="150000"/>
              </a:lnSpc>
              <a:spcBef>
                <a:spcPct val="20000"/>
              </a:spcBef>
              <a:buClrTx/>
              <a:buSzTx/>
              <a:buNone/>
            </a:pPr>
            <a:r>
              <a:rPr lang="en-US" altLang="zh-CN" sz="1600" b="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Data Analytics Applications包含Batch analytics(批处理分析)和Streaming analytics(流处理分析)</a:t>
            </a:r>
          </a:p>
          <a:p>
            <a:pPr algn="l" eaLnBrk="0" fontAlgn="base" hangingPunct="0">
              <a:lnSpc>
                <a:spcPct val="150000"/>
              </a:lnSpc>
              <a:spcBef>
                <a:spcPct val="20000"/>
              </a:spcBef>
              <a:buClrTx/>
              <a:buSzTx/>
              <a:buNone/>
            </a:pPr>
            <a:r>
              <a:rPr lang="en-US" altLang="zh-CN" sz="1600" b="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Batch analytics可以理解为周期性查询：Batch Analytics 就是传统意义上使用类似于Map Reduce、Hive、Spark Batch 等，对作业进行分析、处理、生成离线报表。比如Flink应用凌晨从Recorded Events中读取昨天的数据，然后做周期查询运算，最后将数据写入Database或者HDFS，或者直接将数据生成报表供公司上层领导决策使用。</a:t>
            </a:r>
            <a:endPar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Flink用武之地</a:t>
            </a:r>
            <a:endParaRPr lang="zh-CN" altLang="en-US"/>
          </a:p>
        </p:txBody>
      </p:sp>
      <p:sp>
        <p:nvSpPr>
          <p:cNvPr id="4" name="文本占位符 3"/>
          <p:cNvSpPr>
            <a:spLocks noGrp="1"/>
          </p:cNvSpPr>
          <p:nvPr>
            <p:ph type="body" sz="quarter" idx="11"/>
          </p:nvPr>
        </p:nvSpPr>
        <p:spPr>
          <a:xfrm>
            <a:off x="746760" y="970280"/>
            <a:ext cx="10699115" cy="2995295"/>
          </a:xfrm>
        </p:spPr>
        <p:txBody>
          <a:bodyPr/>
          <a:lstStyle/>
          <a:p>
            <a:r>
              <a:rPr lang="en-US" altLang="zh-CN"/>
              <a:t>3. Data Pipeline Applications【数据管道】</a:t>
            </a:r>
          </a:p>
          <a:p>
            <a:r>
              <a:rPr lang="en-US" altLang="zh-CN"/>
              <a:t>什么是数据管道？</a:t>
            </a:r>
          </a:p>
          <a:p>
            <a:r>
              <a:rPr lang="en-US" altLang="zh-CN"/>
              <a:t>提取-转换-加载(ETL)是一种在存储系统之间进行数据转换和迁移的常用方法。</a:t>
            </a:r>
          </a:p>
          <a:p>
            <a:r>
              <a:rPr lang="en-US" altLang="zh-CN"/>
              <a:t>ETL 作业通常会周期性地触发，将数据从事务型数据库拷贝到分析型数据库或数据仓库。</a:t>
            </a:r>
          </a:p>
          <a:p>
            <a:r>
              <a:rPr lang="en-US" altLang="zh-CN"/>
              <a:t>数据管道和 ETL 作业的用途相似，都可以转换、丰富数据，并将其从某个存储系统移动到另一个。</a:t>
            </a:r>
          </a:p>
          <a:p>
            <a:r>
              <a:rPr lang="en-US" altLang="zh-CN"/>
              <a:t>但数据管道是以持续流模式运行，而非周期性触发。</a:t>
            </a:r>
          </a:p>
          <a:p>
            <a:r>
              <a:rPr lang="en-US" altLang="zh-CN"/>
              <a:t>因此数据管道支持从一个不断生成数据的源头读取记录，并将它们以低延迟移动到终点。</a:t>
            </a:r>
          </a:p>
          <a:p>
            <a:endParaRPr lang="en-US" altLang="zh-CN"/>
          </a:p>
        </p:txBody>
      </p:sp>
      <p:pic>
        <p:nvPicPr>
          <p:cNvPr id="5" name="图片 4"/>
          <p:cNvPicPr>
            <a:picLocks noChangeAspect="1"/>
          </p:cNvPicPr>
          <p:nvPr/>
        </p:nvPicPr>
        <p:blipFill>
          <a:blip r:embed="rId2"/>
          <a:stretch>
            <a:fillRect/>
          </a:stretch>
        </p:blipFill>
        <p:spPr>
          <a:xfrm>
            <a:off x="1447800" y="4039235"/>
            <a:ext cx="9178290" cy="2113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Flink用武之地</a:t>
            </a:r>
            <a:endParaRPr lang="zh-CN" altLang="en-US"/>
          </a:p>
        </p:txBody>
      </p:sp>
      <p:sp>
        <p:nvSpPr>
          <p:cNvPr id="4" name="文本占位符 3"/>
          <p:cNvSpPr>
            <a:spLocks noGrp="1"/>
          </p:cNvSpPr>
          <p:nvPr>
            <p:ph type="body" sz="quarter" idx="11"/>
          </p:nvPr>
        </p:nvSpPr>
        <p:spPr>
          <a:xfrm>
            <a:off x="710565" y="979805"/>
            <a:ext cx="10699115" cy="5003800"/>
          </a:xfrm>
        </p:spPr>
        <p:txBody>
          <a:bodyPr/>
          <a:lstStyle/>
          <a:p>
            <a:r>
              <a:rPr lang="zh-CN" altLang="en-US"/>
              <a:t>Periodic ETL：比如每天凌晨周期性的启动一个Flink ETL Job，读取传统数据库中的数据，然后做ETL，最后写入数据库和文件系统。</a:t>
            </a:r>
          </a:p>
          <a:p>
            <a:r>
              <a:rPr lang="zh-CN" altLang="en-US"/>
              <a:t>Data Pipeline：比如启动一个Flink 实时应用，数据源(比如数据库、Kafka)中的数据不断的通过Flink Data Pipeline流入或者追加到数据仓库(数据库或者文件系统)，或者Kafka消息队列。</a:t>
            </a:r>
          </a:p>
          <a:p>
            <a:endParaRPr lang="zh-CN" altLang="en-US"/>
          </a:p>
          <a:p>
            <a:r>
              <a:rPr lang="zh-CN" altLang="en-US"/>
              <a:t>Data Pipeline 的核心场景类似于数据搬运并在搬运的过程中进行部分数据清洗或者处理，而整个业务架构图的左边是Periodic ETL，它提供了流式ETL 或者实时ETL，能够订阅消息队列的消息并进行处理，清洗完成后实时写入到下游的Database或File system 中。</a:t>
            </a:r>
          </a:p>
          <a:p>
            <a:endParaRPr lang="zh-CN" altLang="en-US"/>
          </a:p>
          <a:p>
            <a:r>
              <a:rPr lang="zh-CN" altLang="en-US"/>
              <a:t>典型实例</a:t>
            </a:r>
          </a:p>
          <a:p>
            <a:r>
              <a:rPr lang="zh-CN" altLang="en-US"/>
              <a:t>- 电子商务中的持续 ETL(实时数仓)</a:t>
            </a:r>
          </a:p>
          <a:p>
            <a:r>
              <a:rPr lang="zh-CN" altLang="en-US"/>
              <a:t>- 电子商务中的实时查询索引构建(搜索引擎推荐)</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466080" y="2768283"/>
            <a:ext cx="6725920" cy="548322"/>
          </a:xfrm>
        </p:spPr>
        <p:txBody>
          <a:bodyPr>
            <a:normAutofit fontScale="90000"/>
          </a:bodyPr>
          <a:lstStyle/>
          <a:p>
            <a:r>
              <a:rPr lang="zh-CN" altLang="en-US" dirty="0"/>
              <a:t>第三章 </a:t>
            </a:r>
            <a:r>
              <a:rPr lang="en-US" altLang="zh-CN" dirty="0"/>
              <a:t>flink</a:t>
            </a:r>
            <a:r>
              <a:rPr lang="zh-CN" altLang="en-US" dirty="0"/>
              <a:t>安装部署</a:t>
            </a:r>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local</a:t>
            </a:r>
            <a:r>
              <a:rPr lang="zh-CN" altLang="en-US">
                <a:sym typeface="+mn-ea"/>
              </a:rPr>
              <a:t>本地模式</a:t>
            </a:r>
          </a:p>
        </p:txBody>
      </p:sp>
      <p:sp>
        <p:nvSpPr>
          <p:cNvPr id="4" name="文本占位符 3"/>
          <p:cNvSpPr>
            <a:spLocks noGrp="1"/>
          </p:cNvSpPr>
          <p:nvPr>
            <p:ph type="body" sz="quarter" idx="11"/>
          </p:nvPr>
        </p:nvSpPr>
        <p:spPr>
          <a:xfrm>
            <a:off x="710565" y="979805"/>
            <a:ext cx="10903585" cy="2613025"/>
          </a:xfrm>
        </p:spPr>
        <p:txBody>
          <a:bodyPr/>
          <a:lstStyle/>
          <a:p>
            <a:r>
              <a:rPr lang="zh-CN" altLang="en-US"/>
              <a:t>原理：</a:t>
            </a:r>
          </a:p>
          <a:p>
            <a:r>
              <a:rPr lang="zh-CN" altLang="en-US"/>
              <a:t>1.Flink程序由JobClient进行提交</a:t>
            </a:r>
          </a:p>
          <a:p>
            <a:r>
              <a:rPr lang="zh-CN" altLang="en-US"/>
              <a:t>2.JobClient将作业提交给JobManager</a:t>
            </a:r>
          </a:p>
          <a:p>
            <a:r>
              <a:rPr lang="zh-CN" altLang="en-US"/>
              <a:t>3.JobManager负责协调资源分配和作业执行。资源分配完成后，任务将提交给相应的TaskManager</a:t>
            </a:r>
          </a:p>
          <a:p>
            <a:r>
              <a:rPr lang="zh-CN" altLang="en-US"/>
              <a:t>4.TaskManager启动一个线程以开始执行。TaskManager会向JobManager报告状态更改,如开始执行，正在进行或已完成。 </a:t>
            </a:r>
          </a:p>
          <a:p>
            <a:r>
              <a:rPr lang="zh-CN" altLang="en-US"/>
              <a:t>5.作业执行完成后，结果将发送回客户端(JobClient)</a:t>
            </a:r>
          </a:p>
        </p:txBody>
      </p:sp>
      <p:pic>
        <p:nvPicPr>
          <p:cNvPr id="49" name="图片 13"/>
          <p:cNvPicPr>
            <a:picLocks noChangeAspect="1"/>
          </p:cNvPicPr>
          <p:nvPr/>
        </p:nvPicPr>
        <p:blipFill>
          <a:blip r:embed="rId2"/>
          <a:stretch>
            <a:fillRect/>
          </a:stretch>
        </p:blipFill>
        <p:spPr>
          <a:xfrm>
            <a:off x="1986828" y="4065088"/>
            <a:ext cx="8218344" cy="24402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local</a:t>
            </a:r>
            <a:r>
              <a:rPr lang="zh-CN" altLang="en-US">
                <a:sym typeface="+mn-ea"/>
              </a:rPr>
              <a:t>本地模式</a:t>
            </a:r>
            <a:endParaRPr lang="zh-CN" altLang="en-US"/>
          </a:p>
        </p:txBody>
      </p:sp>
      <p:sp>
        <p:nvSpPr>
          <p:cNvPr id="4" name="文本占位符 3"/>
          <p:cNvSpPr>
            <a:spLocks noGrp="1"/>
          </p:cNvSpPr>
          <p:nvPr>
            <p:ph type="body" sz="quarter" idx="11"/>
          </p:nvPr>
        </p:nvSpPr>
        <p:spPr>
          <a:xfrm>
            <a:off x="710880" y="862250"/>
            <a:ext cx="10698800" cy="4219575"/>
          </a:xfrm>
        </p:spPr>
        <p:txBody>
          <a:bodyPr/>
          <a:lstStyle/>
          <a:p>
            <a:r>
              <a:rPr lang="zh-CN" altLang="en-US"/>
              <a:t>操作：</a:t>
            </a:r>
          </a:p>
          <a:p>
            <a:r>
              <a:rPr lang="zh-CN" altLang="en-US"/>
              <a:t>1.下载安装包</a:t>
            </a:r>
          </a:p>
          <a:p>
            <a:r>
              <a:rPr lang="zh-CN" altLang="en-US"/>
              <a:t>https://archive.apache.org/dist/flink/</a:t>
            </a:r>
          </a:p>
          <a:p>
            <a:r>
              <a:rPr lang="zh-CN" altLang="en-US"/>
              <a:t>2.上传flink-1.12.0-bin-scala_2.12.tgz到node1的指定目录</a:t>
            </a:r>
          </a:p>
          <a:p>
            <a:r>
              <a:rPr lang="zh-CN" altLang="en-US"/>
              <a:t>3.解压 tar -zxvf flink-1.12.0-bin-scala_2.12.tgz </a:t>
            </a:r>
          </a:p>
          <a:p>
            <a:r>
              <a:rPr lang="zh-CN" altLang="en-US"/>
              <a:t>4.如果出现权限问题，需要修改权限</a:t>
            </a:r>
          </a:p>
          <a:p>
            <a:r>
              <a:rPr lang="zh-CN" altLang="en-US"/>
              <a:t>chown -R root:root /export/server/flink-1.12.0</a:t>
            </a:r>
          </a:p>
          <a:p>
            <a:r>
              <a:rPr lang="zh-CN" altLang="en-US"/>
              <a:t>5.改名或创建软链接</a:t>
            </a:r>
          </a:p>
          <a:p>
            <a:r>
              <a:rPr lang="zh-CN" altLang="en-US"/>
              <a:t>mv flink-1.12.0 flink</a:t>
            </a:r>
          </a:p>
          <a:p>
            <a:r>
              <a:rPr lang="zh-CN" altLang="en-US"/>
              <a:t>ln -s /export/server/flink-1.12.0 /export/server/flink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831398" y="1096645"/>
            <a:ext cx="6298881" cy="4855845"/>
          </a:xfrm>
        </p:spPr>
        <p:txBody>
          <a:bodyPr/>
          <a:lstStyle/>
          <a:p>
            <a:r>
              <a:rPr lang="zh-CN" altLang="en-US" dirty="0"/>
              <a:t>了解Flink诞生背景</a:t>
            </a:r>
          </a:p>
          <a:p>
            <a:r>
              <a:rPr lang="zh-CN" altLang="en-US" dirty="0"/>
              <a:t>了解Flink的应用场景</a:t>
            </a:r>
          </a:p>
          <a:p>
            <a:r>
              <a:rPr lang="zh-CN" altLang="en-US" dirty="0"/>
              <a:t>掌握Flink环境的搭建</a:t>
            </a:r>
          </a:p>
          <a:p>
            <a:r>
              <a:rPr lang="zh-CN" altLang="en-US" dirty="0"/>
              <a:t>掌握Flink的入门案例</a:t>
            </a:r>
          </a:p>
          <a:p>
            <a:r>
              <a:rPr lang="zh-CN" altLang="en-US" dirty="0"/>
              <a:t>了解Flink的基本原理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local</a:t>
            </a:r>
            <a:r>
              <a:rPr lang="zh-CN" altLang="en-US"/>
              <a:t>本地模式</a:t>
            </a:r>
          </a:p>
        </p:txBody>
      </p:sp>
      <p:sp>
        <p:nvSpPr>
          <p:cNvPr id="4" name="文本占位符 3"/>
          <p:cNvSpPr>
            <a:spLocks noGrp="1"/>
          </p:cNvSpPr>
          <p:nvPr>
            <p:ph type="body" sz="quarter" idx="11"/>
          </p:nvPr>
        </p:nvSpPr>
        <p:spPr>
          <a:xfrm>
            <a:off x="746760" y="751205"/>
            <a:ext cx="10699115" cy="5532120"/>
          </a:xfrm>
        </p:spPr>
        <p:txBody>
          <a:bodyPr/>
          <a:lstStyle/>
          <a:p>
            <a:r>
              <a:rPr lang="zh-CN" altLang="en-US"/>
              <a:t>测试：</a:t>
            </a:r>
          </a:p>
          <a:p>
            <a:r>
              <a:rPr lang="zh-CN" altLang="en-US"/>
              <a:t>1.准备文件/root/words.txt</a:t>
            </a:r>
          </a:p>
          <a:p>
            <a:r>
              <a:rPr lang="zh-CN" altLang="en-US"/>
              <a:t>vim /root/words.txt</a:t>
            </a:r>
          </a:p>
          <a:p>
            <a:r>
              <a:rPr lang="zh-CN" altLang="en-US"/>
              <a:t>hello me you her</a:t>
            </a:r>
          </a:p>
          <a:p>
            <a:r>
              <a:rPr lang="zh-CN" altLang="en-US"/>
              <a:t>hello me you</a:t>
            </a:r>
          </a:p>
          <a:p>
            <a:r>
              <a:rPr lang="zh-CN" altLang="en-US"/>
              <a:t>hello me</a:t>
            </a:r>
          </a:p>
          <a:p>
            <a:r>
              <a:rPr lang="zh-CN" altLang="en-US"/>
              <a:t>hello</a:t>
            </a:r>
          </a:p>
          <a:p>
            <a:r>
              <a:rPr lang="zh-CN" altLang="en-US"/>
              <a:t>2.启动Flink本地“集群”</a:t>
            </a:r>
          </a:p>
          <a:p>
            <a:r>
              <a:rPr lang="zh-CN" altLang="en-US"/>
              <a:t> /export/server/flink/bin/start-cluster.sh</a:t>
            </a:r>
          </a:p>
          <a:p>
            <a:r>
              <a:rPr lang="zh-CN" altLang="en-US"/>
              <a:t>3.使用jps可以查看到下面两个进程</a:t>
            </a:r>
          </a:p>
          <a:p>
            <a:r>
              <a:rPr lang="zh-CN" altLang="en-US"/>
              <a:t> - TaskManagerRunner</a:t>
            </a:r>
          </a:p>
          <a:p>
            <a:r>
              <a:rPr lang="zh-CN" altLang="en-US"/>
              <a:t> - StandaloneSessionClusterEntrypoint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local</a:t>
            </a:r>
            <a:r>
              <a:rPr lang="zh-CN" altLang="en-US">
                <a:sym typeface="+mn-ea"/>
              </a:rPr>
              <a:t>本地模式</a:t>
            </a:r>
            <a:endParaRPr lang="zh-CN" altLang="en-US"/>
          </a:p>
        </p:txBody>
      </p:sp>
      <p:sp>
        <p:nvSpPr>
          <p:cNvPr id="4" name="文本占位符 3"/>
          <p:cNvSpPr>
            <a:spLocks noGrp="1"/>
          </p:cNvSpPr>
          <p:nvPr>
            <p:ph type="body" sz="quarter" idx="11"/>
          </p:nvPr>
        </p:nvSpPr>
        <p:spPr>
          <a:xfrm>
            <a:off x="710565" y="832485"/>
            <a:ext cx="10699115" cy="1445260"/>
          </a:xfrm>
        </p:spPr>
        <p:txBody>
          <a:bodyPr/>
          <a:lstStyle/>
          <a:p>
            <a:r>
              <a:rPr lang="zh-CN" altLang="en-US">
                <a:sym typeface="+mn-ea"/>
              </a:rPr>
              <a:t>4.访问Flink的Web UI    </a:t>
            </a:r>
          </a:p>
          <a:p>
            <a:r>
              <a:rPr lang="zh-CN" altLang="en-US">
                <a:sym typeface="+mn-ea"/>
              </a:rPr>
              <a:t>http://node1:8081/#/overview</a:t>
            </a:r>
            <a:endParaRPr lang="zh-CN" altLang="en-US"/>
          </a:p>
          <a:p>
            <a:r>
              <a:rPr lang="zh-CN" altLang="en-US"/>
              <a:t> slot在Flink里面可以认为是资源组，Flink是通过将任务分成子任务并且将这些子任务分配到slot来并行执行程序。</a:t>
            </a:r>
          </a:p>
        </p:txBody>
      </p:sp>
      <p:pic>
        <p:nvPicPr>
          <p:cNvPr id="5" name="图片 1"/>
          <p:cNvPicPr>
            <a:picLocks noChangeAspect="1"/>
          </p:cNvPicPr>
          <p:nvPr/>
        </p:nvPicPr>
        <p:blipFill>
          <a:blip r:embed="rId2"/>
          <a:stretch>
            <a:fillRect/>
          </a:stretch>
        </p:blipFill>
        <p:spPr>
          <a:xfrm>
            <a:off x="1586865" y="2388235"/>
            <a:ext cx="8636000" cy="29254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local</a:t>
            </a:r>
            <a:r>
              <a:rPr lang="zh-CN" altLang="en-US">
                <a:sym typeface="+mn-ea"/>
              </a:rPr>
              <a:t>本地模式</a:t>
            </a:r>
            <a:endParaRPr lang="zh-CN" altLang="en-US"/>
          </a:p>
        </p:txBody>
      </p:sp>
      <p:sp>
        <p:nvSpPr>
          <p:cNvPr id="4" name="文本占位符 3"/>
          <p:cNvSpPr>
            <a:spLocks noGrp="1"/>
          </p:cNvSpPr>
          <p:nvPr>
            <p:ph type="body" sz="quarter" idx="11"/>
          </p:nvPr>
        </p:nvSpPr>
        <p:spPr>
          <a:xfrm>
            <a:off x="710565" y="871855"/>
            <a:ext cx="10699115" cy="5552440"/>
          </a:xfrm>
        </p:spPr>
        <p:txBody>
          <a:bodyPr/>
          <a:lstStyle/>
          <a:p>
            <a:r>
              <a:rPr lang="en-US" altLang="zh-CN"/>
              <a:t>5. </a:t>
            </a:r>
            <a:r>
              <a:rPr lang="zh-CN" altLang="en-US"/>
              <a:t>执行官方示例</a:t>
            </a:r>
          </a:p>
          <a:p>
            <a:r>
              <a:rPr lang="zh-CN" altLang="en-US"/>
              <a:t>/export/server/flink/bin/flink run /export/server/flink/examples/batch/WordCount.jar --input /root/words.txt --output /root/out</a:t>
            </a:r>
          </a:p>
          <a:p>
            <a:endParaRPr lang="zh-CN" altLang="en-US"/>
          </a:p>
          <a:p>
            <a:r>
              <a:rPr lang="en-US" altLang="zh-CN"/>
              <a:t>6. </a:t>
            </a:r>
            <a:r>
              <a:rPr lang="zh-CN" altLang="en-US"/>
              <a:t>停止</a:t>
            </a:r>
            <a:r>
              <a:rPr lang="en-US" altLang="zh-CN"/>
              <a:t>flink</a:t>
            </a:r>
          </a:p>
          <a:p>
            <a:r>
              <a:rPr lang="en-US" altLang="zh-CN"/>
              <a:t>/export/server/flink/bin/stop-cluster.sh</a:t>
            </a:r>
          </a:p>
          <a:p>
            <a:r>
              <a:rPr lang="en-US" altLang="zh-CN"/>
              <a:t>启动shell交互式窗口(目前所有Scala 2.12版本的安装包暂时都不支持 Scala Shell)</a:t>
            </a:r>
          </a:p>
          <a:p>
            <a:r>
              <a:rPr lang="en-US" altLang="zh-CN"/>
              <a:t>/export/server/flink/bin/start-scala-shell.sh local</a:t>
            </a:r>
          </a:p>
          <a:p>
            <a:endParaRPr lang="en-US" altLang="zh-CN"/>
          </a:p>
          <a:p>
            <a:r>
              <a:rPr lang="en-US" altLang="zh-CN"/>
              <a:t>执行如下命令</a:t>
            </a:r>
          </a:p>
          <a:p>
            <a:r>
              <a:rPr lang="en-US" altLang="zh-CN"/>
              <a:t>benv.readTextFile("/root/words.txt").flatMap(_.split(" ")).map((_,1)).groupBy(0).sum(1).print()</a:t>
            </a:r>
          </a:p>
          <a:p>
            <a:r>
              <a:rPr lang="en-US" altLang="zh-CN"/>
              <a:t>退出shell</a:t>
            </a:r>
          </a:p>
          <a:p>
            <a:r>
              <a:rPr lang="en-US" altLang="zh-CN"/>
              <a:t>:quit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Standalone独立集群模式</a:t>
            </a:r>
          </a:p>
        </p:txBody>
      </p:sp>
      <p:sp>
        <p:nvSpPr>
          <p:cNvPr id="4" name="文本占位符 3"/>
          <p:cNvSpPr>
            <a:spLocks noGrp="1"/>
          </p:cNvSpPr>
          <p:nvPr>
            <p:ph type="body" sz="quarter" idx="11"/>
          </p:nvPr>
        </p:nvSpPr>
        <p:spPr>
          <a:xfrm>
            <a:off x="710565" y="878840"/>
            <a:ext cx="10699115" cy="2233295"/>
          </a:xfrm>
        </p:spPr>
        <p:txBody>
          <a:bodyPr/>
          <a:lstStyle/>
          <a:p>
            <a:r>
              <a:rPr lang="en-US" altLang="zh-CN"/>
              <a:t>1. </a:t>
            </a:r>
            <a:r>
              <a:rPr lang="zh-CN" altLang="en-US"/>
              <a:t>原理</a:t>
            </a:r>
          </a:p>
          <a:p>
            <a:r>
              <a:rPr lang="zh-CN" altLang="en-US"/>
              <a:t>1</a:t>
            </a:r>
            <a:r>
              <a:rPr lang="en-US" altLang="zh-CN"/>
              <a:t>.1</a:t>
            </a:r>
            <a:r>
              <a:rPr lang="zh-CN" altLang="en-US"/>
              <a:t>.client客户端提交任务给JobManager</a:t>
            </a:r>
          </a:p>
          <a:p>
            <a:r>
              <a:rPr lang="en-US" altLang="zh-CN"/>
              <a:t>1.</a:t>
            </a:r>
            <a:r>
              <a:rPr lang="zh-CN" altLang="en-US"/>
              <a:t>2.JobManager负责申请任务运行所需要的资源并管理任务和资源，</a:t>
            </a:r>
          </a:p>
          <a:p>
            <a:r>
              <a:rPr lang="en-US" altLang="zh-CN"/>
              <a:t>1.</a:t>
            </a:r>
            <a:r>
              <a:rPr lang="zh-CN" altLang="en-US"/>
              <a:t>3.JobManager分发任务给TaskManager执行</a:t>
            </a:r>
          </a:p>
          <a:p>
            <a:r>
              <a:rPr lang="en-US" altLang="zh-CN"/>
              <a:t>1.</a:t>
            </a:r>
            <a:r>
              <a:rPr lang="zh-CN" altLang="en-US"/>
              <a:t>4.TaskManager定期向JobManager汇报状态</a:t>
            </a:r>
          </a:p>
        </p:txBody>
      </p:sp>
      <p:pic>
        <p:nvPicPr>
          <p:cNvPr id="5" name="图片 4"/>
          <p:cNvPicPr>
            <a:picLocks noChangeAspect="1"/>
          </p:cNvPicPr>
          <p:nvPr/>
        </p:nvPicPr>
        <p:blipFill>
          <a:blip r:embed="rId2"/>
          <a:stretch>
            <a:fillRect/>
          </a:stretch>
        </p:blipFill>
        <p:spPr>
          <a:xfrm>
            <a:off x="5453270" y="2325189"/>
            <a:ext cx="6066235" cy="41626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a:xfrm>
            <a:off x="710565" y="921385"/>
            <a:ext cx="10699115" cy="4954270"/>
          </a:xfrm>
        </p:spPr>
        <p:txBody>
          <a:bodyPr/>
          <a:lstStyle/>
          <a:p>
            <a:r>
              <a:rPr lang="en-US" altLang="zh-CN"/>
              <a:t>2. </a:t>
            </a:r>
            <a:r>
              <a:rPr lang="zh-CN" altLang="en-US"/>
              <a:t>操作</a:t>
            </a:r>
          </a:p>
          <a:p>
            <a:r>
              <a:rPr lang="en-US" altLang="zh-CN"/>
              <a:t>2.1. </a:t>
            </a:r>
            <a:r>
              <a:rPr lang="zh-CN" altLang="en-US"/>
              <a:t>集群规划：</a:t>
            </a:r>
          </a:p>
          <a:p>
            <a:r>
              <a:rPr lang="zh-CN" altLang="en-US"/>
              <a:t>- 服务器: node1(Master + Slave): JobManager + TaskManager</a:t>
            </a:r>
          </a:p>
          <a:p>
            <a:r>
              <a:rPr lang="zh-CN" altLang="en-US"/>
              <a:t>- 服务器: node2(Slave): TaskManager</a:t>
            </a:r>
          </a:p>
          <a:p>
            <a:r>
              <a:rPr lang="zh-CN" altLang="en-US"/>
              <a:t>- 服务器: node3(Slave): TaskManager</a:t>
            </a:r>
          </a:p>
          <a:p>
            <a:r>
              <a:rPr lang="en-US" altLang="zh-CN"/>
              <a:t>2.</a:t>
            </a:r>
            <a:r>
              <a:rPr lang="zh-CN" altLang="en-US"/>
              <a:t>2.修改flink-conf.yaml</a:t>
            </a:r>
          </a:p>
          <a:p>
            <a:pPr algn="l">
              <a:buClrTx/>
              <a:buSzTx/>
              <a:buNone/>
            </a:pPr>
            <a:r>
              <a:rPr lang="zh-CN" altLang="en-US"/>
              <a:t>vim /export/server/flink/conf/flink-conf.yaml</a:t>
            </a:r>
          </a:p>
          <a:p>
            <a:pPr algn="l">
              <a:buClrTx/>
              <a:buSzTx/>
              <a:buNone/>
            </a:pPr>
            <a:endParaRPr lang="zh-CN" altLang="en-US"/>
          </a:p>
        </p:txBody>
      </p:sp>
      <p:sp>
        <p:nvSpPr>
          <p:cNvPr id="5" name="文本框 4"/>
          <p:cNvSpPr txBox="1"/>
          <p:nvPr/>
        </p:nvSpPr>
        <p:spPr>
          <a:xfrm>
            <a:off x="5870575" y="3075940"/>
            <a:ext cx="4537710" cy="2799715"/>
          </a:xfrm>
          <a:prstGeom prst="rect">
            <a:avLst/>
          </a:prstGeom>
          <a:noFill/>
        </p:spPr>
        <p:txBody>
          <a:bodyPr>
            <a:spAutoFit/>
          </a:bodyPr>
          <a:lstStyle/>
          <a:p>
            <a:pPr fontAlgn="auto">
              <a:spcBef>
                <a:spcPts val="0"/>
              </a:spcBef>
              <a:spcAft>
                <a:spcPts val="0"/>
              </a:spcAft>
            </a:pPr>
            <a:r>
              <a:rPr lang="zh-CN" altLang="en-US" sz="1600" dirty="0">
                <a:solidFill>
                  <a:schemeClr val="tx1">
                    <a:lumMod val="65000"/>
                    <a:lumOff val="35000"/>
                  </a:schemeClr>
                </a:solidFill>
                <a:latin typeface="+mn-lt"/>
                <a:ea typeface="+mn-ea"/>
              </a:rPr>
              <a:t>jobmanager.rpc.address: node1</a:t>
            </a:r>
          </a:p>
          <a:p>
            <a:pPr fontAlgn="auto">
              <a:spcBef>
                <a:spcPts val="0"/>
              </a:spcBef>
              <a:spcAft>
                <a:spcPts val="0"/>
              </a:spcAft>
            </a:pPr>
            <a:r>
              <a:rPr lang="zh-CN" altLang="en-US" sz="1600" dirty="0">
                <a:solidFill>
                  <a:schemeClr val="tx1">
                    <a:lumMod val="65000"/>
                    <a:lumOff val="35000"/>
                  </a:schemeClr>
                </a:solidFill>
                <a:latin typeface="+mn-lt"/>
                <a:ea typeface="+mn-ea"/>
              </a:rPr>
              <a:t>taskmanager.numberOfTaskSlots: 2</a:t>
            </a:r>
          </a:p>
          <a:p>
            <a:pPr fontAlgn="auto">
              <a:spcBef>
                <a:spcPts val="0"/>
              </a:spcBef>
              <a:spcAft>
                <a:spcPts val="0"/>
              </a:spcAft>
            </a:pPr>
            <a:r>
              <a:rPr lang="zh-CN" altLang="en-US" sz="1600" dirty="0">
                <a:solidFill>
                  <a:schemeClr val="tx1">
                    <a:lumMod val="65000"/>
                    <a:lumOff val="35000"/>
                  </a:schemeClr>
                </a:solidFill>
                <a:latin typeface="+mn-lt"/>
                <a:ea typeface="+mn-ea"/>
              </a:rPr>
              <a:t>web.submit.enable: true</a:t>
            </a:r>
          </a:p>
          <a:p>
            <a:pPr fontAlgn="auto">
              <a:spcBef>
                <a:spcPts val="0"/>
              </a:spcBef>
              <a:spcAft>
                <a:spcPts val="0"/>
              </a:spcAft>
            </a:pPr>
            <a:endParaRPr lang="zh-CN" altLang="en-US" sz="1600" dirty="0">
              <a:solidFill>
                <a:schemeClr val="tx1">
                  <a:lumMod val="65000"/>
                  <a:lumOff val="35000"/>
                </a:schemeClr>
              </a:solidFill>
              <a:latin typeface="+mn-lt"/>
              <a:ea typeface="+mn-ea"/>
            </a:endParaRPr>
          </a:p>
          <a:p>
            <a:pPr fontAlgn="auto">
              <a:spcBef>
                <a:spcPts val="0"/>
              </a:spcBef>
              <a:spcAft>
                <a:spcPts val="0"/>
              </a:spcAft>
            </a:pPr>
            <a:r>
              <a:rPr lang="zh-CN" altLang="en-US" sz="1600" dirty="0">
                <a:solidFill>
                  <a:schemeClr val="tx1">
                    <a:lumMod val="65000"/>
                    <a:lumOff val="35000"/>
                  </a:schemeClr>
                </a:solidFill>
                <a:latin typeface="+mn-lt"/>
                <a:ea typeface="+mn-ea"/>
              </a:rPr>
              <a:t>#历史服务器</a:t>
            </a:r>
          </a:p>
          <a:p>
            <a:pPr fontAlgn="auto">
              <a:spcBef>
                <a:spcPts val="0"/>
              </a:spcBef>
              <a:spcAft>
                <a:spcPts val="0"/>
              </a:spcAft>
            </a:pPr>
            <a:r>
              <a:rPr lang="zh-CN" altLang="en-US" sz="1600" dirty="0">
                <a:solidFill>
                  <a:schemeClr val="tx1">
                    <a:lumMod val="65000"/>
                    <a:lumOff val="35000"/>
                  </a:schemeClr>
                </a:solidFill>
                <a:latin typeface="+mn-lt"/>
                <a:ea typeface="+mn-ea"/>
              </a:rPr>
              <a:t>jobmanager.archive.fs.dir: hdfs://node1:8020/flink/completed-jobs/</a:t>
            </a:r>
          </a:p>
          <a:p>
            <a:pPr fontAlgn="auto">
              <a:spcBef>
                <a:spcPts val="0"/>
              </a:spcBef>
              <a:spcAft>
                <a:spcPts val="0"/>
              </a:spcAft>
            </a:pPr>
            <a:r>
              <a:rPr lang="zh-CN" altLang="en-US" sz="1600" dirty="0">
                <a:solidFill>
                  <a:schemeClr val="tx1">
                    <a:lumMod val="65000"/>
                    <a:lumOff val="35000"/>
                  </a:schemeClr>
                </a:solidFill>
                <a:latin typeface="+mn-lt"/>
                <a:ea typeface="+mn-ea"/>
              </a:rPr>
              <a:t>historyserver.web.address: node1</a:t>
            </a:r>
          </a:p>
          <a:p>
            <a:pPr fontAlgn="auto">
              <a:spcBef>
                <a:spcPts val="0"/>
              </a:spcBef>
              <a:spcAft>
                <a:spcPts val="0"/>
              </a:spcAft>
            </a:pPr>
            <a:r>
              <a:rPr lang="zh-CN" altLang="en-US" sz="1600" dirty="0">
                <a:solidFill>
                  <a:schemeClr val="tx1">
                    <a:lumMod val="65000"/>
                    <a:lumOff val="35000"/>
                  </a:schemeClr>
                </a:solidFill>
                <a:latin typeface="+mn-lt"/>
                <a:ea typeface="+mn-ea"/>
              </a:rPr>
              <a:t>historyserver.web.port: 8082</a:t>
            </a:r>
          </a:p>
          <a:p>
            <a:pPr fontAlgn="auto">
              <a:spcBef>
                <a:spcPts val="0"/>
              </a:spcBef>
              <a:spcAft>
                <a:spcPts val="0"/>
              </a:spcAft>
            </a:pPr>
            <a:r>
              <a:rPr lang="zh-CN" altLang="en-US" sz="1600" dirty="0">
                <a:solidFill>
                  <a:schemeClr val="tx1">
                    <a:lumMod val="65000"/>
                    <a:lumOff val="35000"/>
                  </a:schemeClr>
                </a:solidFill>
                <a:latin typeface="+mn-lt"/>
                <a:ea typeface="+mn-ea"/>
              </a:rPr>
              <a:t>historyserver.archive.fs.dir: hdfs://node1:8020/flink/completed-jobs/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p:txBody>
          <a:bodyPr/>
          <a:lstStyle/>
          <a:p>
            <a:r>
              <a:rPr lang="zh-CN" altLang="en-US"/>
              <a:t>2.修改masters</a:t>
            </a:r>
          </a:p>
          <a:p>
            <a:r>
              <a:rPr lang="zh-CN" altLang="en-US"/>
              <a:t>vim /export/server/flink/conf/masters</a:t>
            </a:r>
          </a:p>
          <a:p>
            <a:r>
              <a:rPr lang="zh-CN" altLang="en-US"/>
              <a:t>node1:8081</a:t>
            </a:r>
          </a:p>
          <a:p>
            <a:endParaRPr lang="zh-CN" altLang="en-US"/>
          </a:p>
          <a:p>
            <a:r>
              <a:rPr lang="zh-CN" altLang="en-US"/>
              <a:t>3.修改slaves</a:t>
            </a:r>
          </a:p>
          <a:p>
            <a:r>
              <a:rPr lang="zh-CN" altLang="en-US"/>
              <a:t>vim /export/server/flink/conf/workers</a:t>
            </a:r>
          </a:p>
          <a:p>
            <a:r>
              <a:rPr lang="zh-CN" altLang="en-US"/>
              <a:t>node1</a:t>
            </a:r>
          </a:p>
          <a:p>
            <a:r>
              <a:rPr lang="zh-CN" altLang="en-US"/>
              <a:t>node2</a:t>
            </a:r>
          </a:p>
          <a:p>
            <a:r>
              <a:rPr lang="zh-CN" altLang="en-US"/>
              <a:t>node3</a:t>
            </a:r>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a:xfrm>
            <a:off x="710565" y="853440"/>
            <a:ext cx="10699115" cy="5022215"/>
          </a:xfrm>
        </p:spPr>
        <p:txBody>
          <a:bodyPr/>
          <a:lstStyle/>
          <a:p>
            <a:r>
              <a:rPr lang="zh-CN" altLang="en-US"/>
              <a:t>4.添加HADOOP_CONF_DIR环境变量</a:t>
            </a:r>
          </a:p>
          <a:p>
            <a:r>
              <a:rPr lang="zh-CN" altLang="en-US"/>
              <a:t>vim /etc/profile</a:t>
            </a:r>
          </a:p>
          <a:p>
            <a:r>
              <a:rPr lang="zh-CN" altLang="en-US"/>
              <a:t>export HADOOP_CONF_DIR=/export/server/hadoop/etc/hadoop</a:t>
            </a:r>
          </a:p>
          <a:p>
            <a:r>
              <a:rPr lang="zh-CN" altLang="en-US"/>
              <a:t>5.分发</a:t>
            </a:r>
          </a:p>
          <a:p>
            <a:r>
              <a:rPr lang="zh-CN" altLang="en-US"/>
              <a:t> scp -r /export/server/flink node2:/export/server/flink</a:t>
            </a:r>
          </a:p>
          <a:p>
            <a:r>
              <a:rPr lang="zh-CN" altLang="en-US"/>
              <a:t> scp -r /export/server/flink node3:/export/server/flink</a:t>
            </a:r>
          </a:p>
          <a:p>
            <a:r>
              <a:rPr lang="zh-CN" altLang="en-US"/>
              <a:t> scp  /etc/profile node2:/etc/profile</a:t>
            </a:r>
          </a:p>
          <a:p>
            <a:r>
              <a:rPr lang="zh-CN" altLang="en-US"/>
              <a:t> scp  /etc/profile node3:/etc/profile</a:t>
            </a:r>
          </a:p>
          <a:p>
            <a:r>
              <a:rPr lang="zh-CN" altLang="en-US"/>
              <a:t> 或</a:t>
            </a:r>
          </a:p>
          <a:p>
            <a:r>
              <a:rPr lang="zh-CN" altLang="en-US"/>
              <a:t> for i in {2..3}; do scp -r flink node$i:$PWD; done</a:t>
            </a:r>
          </a:p>
          <a:p>
            <a:r>
              <a:rPr lang="zh-CN" altLang="en-US"/>
              <a:t>6.source </a:t>
            </a:r>
          </a:p>
          <a:p>
            <a:r>
              <a:rPr lang="zh-CN" altLang="en-US"/>
              <a:t>source /etc/profile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a:xfrm>
            <a:off x="710565" y="911860"/>
            <a:ext cx="10699115" cy="5355590"/>
          </a:xfrm>
        </p:spPr>
        <p:txBody>
          <a:bodyPr/>
          <a:lstStyle/>
          <a:p>
            <a:r>
              <a:rPr lang="en-US" altLang="zh-CN"/>
              <a:t>3.</a:t>
            </a:r>
            <a:r>
              <a:rPr lang="zh-CN" altLang="en-US"/>
              <a:t>测试</a:t>
            </a:r>
          </a:p>
          <a:p>
            <a:r>
              <a:rPr lang="en-US" altLang="zh-CN"/>
              <a:t>3.</a:t>
            </a:r>
            <a:r>
              <a:rPr lang="zh-CN" altLang="en-US"/>
              <a:t>1.启动集群，在node1上执行如下命令</a:t>
            </a:r>
          </a:p>
          <a:p>
            <a:r>
              <a:rPr lang="zh-CN" altLang="en-US"/>
              <a:t> /export/server/flink/bin/start-cluster.sh</a:t>
            </a:r>
          </a:p>
          <a:p>
            <a:r>
              <a:rPr lang="zh-CN" altLang="en-US"/>
              <a:t> 或者单独启动</a:t>
            </a:r>
          </a:p>
          <a:p>
            <a:r>
              <a:rPr lang="zh-CN" altLang="en-US"/>
              <a:t>/export/server/flink/bin/jobmanager.sh ((start|start-foreground) cluster)|stop|stop-all</a:t>
            </a:r>
          </a:p>
          <a:p>
            <a:r>
              <a:rPr lang="zh-CN" altLang="en-US"/>
              <a:t>/export/server/flink/bin/taskmanager.sh start|start-foreground|stop|stop-all</a:t>
            </a:r>
          </a:p>
          <a:p>
            <a:r>
              <a:rPr lang="en-US" altLang="zh-CN">
                <a:sym typeface="+mn-ea"/>
              </a:rPr>
              <a:t>3.</a:t>
            </a:r>
            <a:r>
              <a:rPr lang="zh-CN" altLang="en-US"/>
              <a:t>2.启动历史服务器</a:t>
            </a:r>
          </a:p>
          <a:p>
            <a:r>
              <a:rPr lang="zh-CN" altLang="en-US"/>
              <a:t>/export/server/flink/bin/historyserver.sh start</a:t>
            </a:r>
          </a:p>
          <a:p>
            <a:r>
              <a:rPr lang="en-US" altLang="zh-CN">
                <a:sym typeface="+mn-ea"/>
              </a:rPr>
              <a:t>3.</a:t>
            </a:r>
            <a:r>
              <a:rPr lang="zh-CN" altLang="en-US"/>
              <a:t>3.访问Flink UI界面或使用jps查看</a:t>
            </a:r>
          </a:p>
          <a:p>
            <a:r>
              <a:rPr lang="zh-CN" altLang="en-US"/>
              <a:t>http://node1:8081/#/overview</a:t>
            </a:r>
          </a:p>
          <a:p>
            <a:r>
              <a:rPr lang="zh-CN" altLang="en-US"/>
              <a:t>http://node1:8082/#/overview</a:t>
            </a:r>
          </a:p>
          <a:p>
            <a:r>
              <a:rPr lang="zh-CN" altLang="en-US"/>
              <a:t>TaskManager界面：可以查看到当前Flink集群中有多少个TaskManager，每个TaskManager的slots、内存、CPU Core是多少</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a:xfrm>
            <a:off x="710565" y="3561715"/>
            <a:ext cx="10699115" cy="2220595"/>
          </a:xfrm>
        </p:spPr>
        <p:txBody>
          <a:bodyPr/>
          <a:lstStyle/>
          <a:p>
            <a:endParaRPr lang="zh-CN" altLang="en-US"/>
          </a:p>
          <a:p>
            <a:r>
              <a:rPr lang="zh-CN" altLang="en-US"/>
              <a:t>4.执行官方测试案例</a:t>
            </a:r>
          </a:p>
          <a:p>
            <a:r>
              <a:rPr lang="zh-CN" altLang="en-US"/>
              <a:t>/export/server/flink/bin/flink run  /export/server/flink/examples/batch/WordCount.jar --input hdfs://node1:8020/wordcount/input/words.txt --output hdfs://node1:8020/wordcount/output/result.txt  --parallelism 2</a:t>
            </a:r>
          </a:p>
        </p:txBody>
      </p:sp>
      <p:pic>
        <p:nvPicPr>
          <p:cNvPr id="72" name="图片 3"/>
          <p:cNvPicPr>
            <a:picLocks noChangeAspect="1"/>
          </p:cNvPicPr>
          <p:nvPr/>
        </p:nvPicPr>
        <p:blipFill>
          <a:blip r:embed="rId2"/>
          <a:stretch>
            <a:fillRect/>
          </a:stretch>
        </p:blipFill>
        <p:spPr>
          <a:xfrm>
            <a:off x="2809875" y="1178288"/>
            <a:ext cx="7144385" cy="28848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Standalone独立集群模式</a:t>
            </a:r>
            <a:endParaRPr lang="zh-CN" altLang="en-US"/>
          </a:p>
        </p:txBody>
      </p:sp>
      <p:sp>
        <p:nvSpPr>
          <p:cNvPr id="4" name="文本占位符 3"/>
          <p:cNvSpPr>
            <a:spLocks noGrp="1"/>
          </p:cNvSpPr>
          <p:nvPr>
            <p:ph type="body" sz="quarter" idx="11"/>
          </p:nvPr>
        </p:nvSpPr>
        <p:spPr>
          <a:xfrm>
            <a:off x="746760" y="3412490"/>
            <a:ext cx="10699115" cy="3445510"/>
          </a:xfrm>
        </p:spPr>
        <p:txBody>
          <a:bodyPr/>
          <a:lstStyle/>
          <a:p>
            <a:r>
              <a:rPr lang="zh-CN" altLang="en-US"/>
              <a:t>5.查看历史日志</a:t>
            </a:r>
          </a:p>
          <a:p>
            <a:r>
              <a:rPr lang="zh-CN" altLang="en-US"/>
              <a:t>http://node1:50070/explorer.html#/flink/completed-jobs</a:t>
            </a:r>
          </a:p>
          <a:p>
            <a:r>
              <a:rPr lang="zh-CN" altLang="en-US"/>
              <a:t>http://node1:8082/#/overview</a:t>
            </a:r>
          </a:p>
          <a:p>
            <a:endParaRPr lang="zh-CN" altLang="en-US"/>
          </a:p>
          <a:p>
            <a:r>
              <a:rPr lang="zh-CN" altLang="en-US"/>
              <a:t>6.停止Flink集群</a:t>
            </a:r>
          </a:p>
          <a:p>
            <a:r>
              <a:rPr lang="zh-CN" altLang="en-US"/>
              <a:t>/export/server/flink/bin/stop-cluster.sh</a:t>
            </a:r>
          </a:p>
        </p:txBody>
      </p:sp>
      <p:pic>
        <p:nvPicPr>
          <p:cNvPr id="73" name="图片 4"/>
          <p:cNvPicPr>
            <a:picLocks noChangeAspect="1"/>
          </p:cNvPicPr>
          <p:nvPr/>
        </p:nvPicPr>
        <p:blipFill>
          <a:blip r:embed="rId2"/>
          <a:stretch>
            <a:fillRect/>
          </a:stretch>
        </p:blipFill>
        <p:spPr>
          <a:xfrm>
            <a:off x="2530293" y="1069521"/>
            <a:ext cx="8709660" cy="24949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466080" y="2768283"/>
            <a:ext cx="6725920" cy="548322"/>
          </a:xfrm>
        </p:spPr>
        <p:txBody>
          <a:bodyPr>
            <a:normAutofit fontScale="90000"/>
          </a:bodyPr>
          <a:lstStyle/>
          <a:p>
            <a:r>
              <a:rPr lang="zh-CN" altLang="en-US" dirty="0"/>
              <a:t>第一</a:t>
            </a:r>
            <a:r>
              <a:rPr lang="zh-CN" altLang="en-US"/>
              <a:t>章 </a:t>
            </a:r>
            <a:r>
              <a:rPr lang="en-US" altLang="zh-CN"/>
              <a:t>Flink</a:t>
            </a:r>
            <a:r>
              <a:rPr lang="zh-CN" altLang="en-US"/>
              <a:t>课程</a:t>
            </a:r>
            <a:r>
              <a:rPr lang="zh-CN" altLang="en-US" dirty="0"/>
              <a:t>说明</a:t>
            </a:r>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standalone-HA</a:t>
            </a:r>
            <a:r>
              <a:rPr lang="zh-CN" altLang="en-US"/>
              <a:t>高可用集群模式</a:t>
            </a:r>
          </a:p>
        </p:txBody>
      </p:sp>
      <p:sp>
        <p:nvSpPr>
          <p:cNvPr id="4" name="文本占位符 3"/>
          <p:cNvSpPr>
            <a:spLocks noGrp="1"/>
          </p:cNvSpPr>
          <p:nvPr>
            <p:ph type="body" sz="quarter" idx="11"/>
          </p:nvPr>
        </p:nvSpPr>
        <p:spPr>
          <a:xfrm>
            <a:off x="710565" y="842645"/>
            <a:ext cx="10699115" cy="524510"/>
          </a:xfrm>
        </p:spPr>
        <p:txBody>
          <a:bodyPr/>
          <a:lstStyle/>
          <a:p>
            <a:r>
              <a:rPr lang="en-US" altLang="zh-CN"/>
              <a:t>1.</a:t>
            </a:r>
            <a:r>
              <a:rPr lang="zh-CN" altLang="en-US"/>
              <a:t>原理</a:t>
            </a:r>
          </a:p>
          <a:p>
            <a:r>
              <a:rPr lang="zh-CN" altLang="en-US"/>
              <a:t>从之前的架构中我们可以很明显的发现 JobManager 有明显的单点问题(SPOF，single point of failure)。JobManager 肩负着任务调度以及资源分配，一旦 JobManager 出现意外，其后果可想而知。</a:t>
            </a:r>
          </a:p>
        </p:txBody>
      </p:sp>
      <p:pic>
        <p:nvPicPr>
          <p:cNvPr id="5" name="图片 4"/>
          <p:cNvPicPr>
            <a:picLocks noChangeAspect="1"/>
          </p:cNvPicPr>
          <p:nvPr/>
        </p:nvPicPr>
        <p:blipFill>
          <a:blip r:embed="rId2"/>
          <a:stretch>
            <a:fillRect/>
          </a:stretch>
        </p:blipFill>
        <p:spPr>
          <a:xfrm>
            <a:off x="2517775" y="2112010"/>
            <a:ext cx="6797675" cy="42906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br>
              <a:rPr lang="zh-CN" altLang="en-US"/>
            </a:br>
            <a:endParaRPr lang="zh-CN" altLang="en-US"/>
          </a:p>
        </p:txBody>
      </p:sp>
      <p:sp>
        <p:nvSpPr>
          <p:cNvPr id="4" name="文本占位符 3"/>
          <p:cNvSpPr>
            <a:spLocks noGrp="1"/>
          </p:cNvSpPr>
          <p:nvPr>
            <p:ph type="body" sz="quarter" idx="11"/>
          </p:nvPr>
        </p:nvSpPr>
        <p:spPr/>
        <p:txBody>
          <a:bodyPr/>
          <a:lstStyle/>
          <a:p>
            <a:r>
              <a:rPr lang="zh-CN" altLang="en-US"/>
              <a:t>在 Zookeeper 的帮助下，一个 Standalone的Flink集群会同时有多个活着的 JobManager，其中只有一个处于工作状态，其他处于 Standby 状态。当工作中的 JobManager 失去连接后(如宕机或 Crash)，Zookeeper 会从 Standby 中选一个新的 JobManager 来接管 Flink 集群。</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standalone-HA</a:t>
            </a:r>
            <a:r>
              <a:rPr lang="zh-CN" altLang="en-US"/>
              <a:t>高可用集群模式</a:t>
            </a:r>
          </a:p>
        </p:txBody>
      </p:sp>
      <p:sp>
        <p:nvSpPr>
          <p:cNvPr id="4" name="文本占位符 3"/>
          <p:cNvSpPr>
            <a:spLocks noGrp="1"/>
          </p:cNvSpPr>
          <p:nvPr>
            <p:ph type="body" sz="quarter" idx="11"/>
          </p:nvPr>
        </p:nvSpPr>
        <p:spPr>
          <a:xfrm>
            <a:off x="710565" y="1019810"/>
            <a:ext cx="10699115" cy="5492750"/>
          </a:xfrm>
        </p:spPr>
        <p:txBody>
          <a:bodyPr/>
          <a:lstStyle/>
          <a:p>
            <a:r>
              <a:rPr lang="en-US" altLang="zh-CN"/>
              <a:t>2.</a:t>
            </a:r>
            <a:r>
              <a:rPr lang="zh-CN" altLang="en-US"/>
              <a:t>操作</a:t>
            </a:r>
          </a:p>
          <a:p>
            <a:r>
              <a:rPr lang="en-US" altLang="zh-CN"/>
              <a:t>2.</a:t>
            </a:r>
            <a:r>
              <a:rPr lang="zh-CN" altLang="en-US"/>
              <a:t>1.集群规划</a:t>
            </a:r>
          </a:p>
          <a:p>
            <a:r>
              <a:rPr lang="zh-CN" altLang="en-US"/>
              <a:t>- 服务器: node1(Master + Slave): JobManager + TaskManager</a:t>
            </a:r>
          </a:p>
          <a:p>
            <a:r>
              <a:rPr lang="zh-CN" altLang="en-US"/>
              <a:t>- 服务器: node2(Master + Slave): JobManager + TaskManager</a:t>
            </a:r>
          </a:p>
          <a:p>
            <a:r>
              <a:rPr lang="zh-CN" altLang="en-US"/>
              <a:t>- 服务器: node3(Slave): TaskManager</a:t>
            </a:r>
          </a:p>
          <a:p>
            <a:endParaRPr lang="zh-CN" altLang="en-US"/>
          </a:p>
          <a:p>
            <a:r>
              <a:rPr lang="en-US" altLang="zh-CN"/>
              <a:t>2.</a:t>
            </a:r>
            <a:r>
              <a:rPr lang="zh-CN" altLang="en-US"/>
              <a:t>2.启动ZooKeeper</a:t>
            </a:r>
          </a:p>
          <a:p>
            <a:r>
              <a:rPr lang="zh-CN" altLang="en-US"/>
              <a:t>zkServer.sh status</a:t>
            </a:r>
          </a:p>
          <a:p>
            <a:r>
              <a:rPr lang="zh-CN" altLang="en-US"/>
              <a:t>zkServer.sh stop</a:t>
            </a:r>
          </a:p>
          <a:p>
            <a:r>
              <a:rPr lang="zh-CN" altLang="en-US"/>
              <a:t>zkServer.sh start</a:t>
            </a:r>
          </a:p>
          <a:p>
            <a:endParaRPr lang="zh-CN" altLang="en-US"/>
          </a:p>
          <a:p>
            <a:r>
              <a:rPr lang="en-US" altLang="zh-CN"/>
              <a:t>2.</a:t>
            </a:r>
            <a:r>
              <a:rPr lang="zh-CN" altLang="en-US"/>
              <a:t>3.启动HDFS</a:t>
            </a:r>
          </a:p>
          <a:p>
            <a:r>
              <a:rPr lang="zh-CN" altLang="en-US"/>
              <a:t>/export/serves/hadoop/sbin/start-dfs.sh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10565" y="1264920"/>
            <a:ext cx="10699115" cy="4610735"/>
          </a:xfrm>
        </p:spPr>
        <p:txBody>
          <a:bodyPr/>
          <a:lstStyle/>
          <a:p>
            <a:r>
              <a:rPr lang="en-US" altLang="zh-CN"/>
              <a:t>2.</a:t>
            </a:r>
            <a:r>
              <a:rPr lang="zh-CN" altLang="en-US"/>
              <a:t>4.停止Flink集群</a:t>
            </a:r>
          </a:p>
          <a:p>
            <a:r>
              <a:rPr lang="zh-CN" altLang="en-US"/>
              <a:t>/export/server/flink/bin/stop-cluster.sh</a:t>
            </a:r>
          </a:p>
          <a:p>
            <a:endParaRPr lang="zh-CN" altLang="en-US"/>
          </a:p>
          <a:p>
            <a:r>
              <a:rPr lang="en-US" altLang="zh-CN"/>
              <a:t>2.</a:t>
            </a:r>
            <a:r>
              <a:rPr lang="zh-CN" altLang="en-US"/>
              <a:t>5.修改flink-conf.yaml</a:t>
            </a:r>
          </a:p>
          <a:p>
            <a:r>
              <a:rPr lang="zh-CN" altLang="en-US"/>
              <a:t>vim /export/server/flink/conf/flink-conf.yaml</a:t>
            </a:r>
          </a:p>
          <a:p>
            <a:r>
              <a:rPr lang="zh-CN" altLang="en-US"/>
              <a:t>新增如下内容：</a:t>
            </a:r>
          </a:p>
          <a:p>
            <a:r>
              <a:rPr lang="zh-CN" altLang="en-US"/>
              <a:t>state.backend: filesystem</a:t>
            </a:r>
          </a:p>
          <a:p>
            <a:r>
              <a:rPr lang="zh-CN" altLang="en-US"/>
              <a:t>state.backend.fs.checkpointdir: hdfs://node1:8020/flink-checkpoints</a:t>
            </a:r>
          </a:p>
          <a:p>
            <a:r>
              <a:rPr lang="zh-CN" altLang="en-US"/>
              <a:t>high-availability: zookeeper</a:t>
            </a:r>
          </a:p>
          <a:p>
            <a:r>
              <a:rPr lang="zh-CN" altLang="en-US"/>
              <a:t>high-availability.storageDir: hdfs://node1:8020/flink/ha/</a:t>
            </a:r>
          </a:p>
          <a:p>
            <a:r>
              <a:rPr lang="zh-CN" altLang="en-US"/>
              <a:t>high-availability.zookeeper.quorum: node1:2181,node2:2181,node3:2181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10565" y="861695"/>
            <a:ext cx="10699115" cy="5013960"/>
          </a:xfrm>
        </p:spPr>
        <p:txBody>
          <a:bodyPr/>
          <a:lstStyle/>
          <a:p>
            <a:r>
              <a:rPr lang="en-US" altLang="zh-CN"/>
              <a:t>2.</a:t>
            </a:r>
            <a:r>
              <a:rPr lang="zh-CN" altLang="en-US"/>
              <a:t>6.修改masters</a:t>
            </a:r>
          </a:p>
          <a:p>
            <a:r>
              <a:rPr lang="zh-CN" altLang="en-US"/>
              <a:t>vim /export/server/flink/conf/masters</a:t>
            </a:r>
          </a:p>
          <a:p>
            <a:r>
              <a:rPr lang="zh-CN" altLang="en-US"/>
              <a:t>node1:8081</a:t>
            </a:r>
          </a:p>
          <a:p>
            <a:r>
              <a:rPr lang="zh-CN" altLang="en-US"/>
              <a:t>node2:8081</a:t>
            </a:r>
          </a:p>
          <a:p>
            <a:r>
              <a:rPr lang="en-US" altLang="zh-CN"/>
              <a:t>2.7.</a:t>
            </a:r>
            <a:r>
              <a:rPr lang="zh-CN" altLang="en-US"/>
              <a:t>同步</a:t>
            </a:r>
          </a:p>
          <a:p>
            <a:r>
              <a:rPr lang="zh-CN" altLang="en-US"/>
              <a:t>scp -r /export/server/flink/conf/flink-conf.yaml node2:/export/server/flink/conf/</a:t>
            </a:r>
          </a:p>
          <a:p>
            <a:r>
              <a:rPr lang="zh-CN" altLang="en-US"/>
              <a:t>scp -r /export/server/flink/conf/flink-conf.yaml node3:/export/server/flink/conf/</a:t>
            </a:r>
          </a:p>
          <a:p>
            <a:r>
              <a:rPr lang="zh-CN" altLang="en-US"/>
              <a:t>scp -r /export/server/flink/conf/masters node2:/export/server/flink/conf/</a:t>
            </a:r>
          </a:p>
          <a:p>
            <a:r>
              <a:rPr lang="zh-CN" altLang="en-US"/>
              <a:t>scp -r /export/server/flink/conf/masters node3:/export/server/flink/conf/</a:t>
            </a:r>
          </a:p>
          <a:p>
            <a:r>
              <a:rPr lang="en-US" altLang="zh-CN"/>
              <a:t>2.</a:t>
            </a:r>
            <a:r>
              <a:rPr lang="zh-CN" altLang="en-US"/>
              <a:t>8.修改node2上的flink-conf.yaml</a:t>
            </a:r>
          </a:p>
          <a:p>
            <a:r>
              <a:rPr lang="zh-CN" altLang="en-US"/>
              <a:t>vim /export/server/flink/conf/flink-conf.yaml</a:t>
            </a:r>
          </a:p>
          <a:p>
            <a:r>
              <a:rPr lang="zh-CN" altLang="en-US"/>
              <a:t>jobmanager.rpc.address: node2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10565" y="833120"/>
            <a:ext cx="10699115" cy="1318895"/>
          </a:xfrm>
        </p:spPr>
        <p:txBody>
          <a:bodyPr/>
          <a:lstStyle/>
          <a:p>
            <a:r>
              <a:rPr lang="en-US" altLang="zh-CN"/>
              <a:t>2.</a:t>
            </a:r>
            <a:r>
              <a:rPr lang="zh-CN" altLang="en-US"/>
              <a:t>9.重新启动Flink集群,node1上执行</a:t>
            </a:r>
          </a:p>
          <a:p>
            <a:r>
              <a:rPr lang="zh-CN" altLang="en-US"/>
              <a:t>/export/server/flink/bin/stop-cluster.sh</a:t>
            </a:r>
          </a:p>
          <a:p>
            <a:r>
              <a:rPr lang="zh-CN" altLang="en-US"/>
              <a:t>/export/server/flink/bin/start-cluster.sh</a:t>
            </a:r>
          </a:p>
        </p:txBody>
      </p:sp>
      <p:pic>
        <p:nvPicPr>
          <p:cNvPr id="26" name="图片 4"/>
          <p:cNvPicPr>
            <a:picLocks noChangeAspect="1"/>
          </p:cNvPicPr>
          <p:nvPr/>
        </p:nvPicPr>
        <p:blipFill>
          <a:blip r:embed="rId2"/>
          <a:stretch>
            <a:fillRect/>
          </a:stretch>
        </p:blipFill>
        <p:spPr>
          <a:xfrm>
            <a:off x="2712720" y="2152015"/>
            <a:ext cx="6694805" cy="1400810"/>
          </a:xfrm>
          <a:prstGeom prst="rect">
            <a:avLst/>
          </a:prstGeom>
          <a:noFill/>
          <a:ln>
            <a:noFill/>
          </a:ln>
        </p:spPr>
      </p:pic>
      <p:sp>
        <p:nvSpPr>
          <p:cNvPr id="5" name="文本框 4"/>
          <p:cNvSpPr txBox="1"/>
          <p:nvPr/>
        </p:nvSpPr>
        <p:spPr>
          <a:xfrm>
            <a:off x="793115" y="3961130"/>
            <a:ext cx="9742170" cy="583565"/>
          </a:xfrm>
          <a:prstGeom prst="rect">
            <a:avLst/>
          </a:prstGeom>
          <a:noFill/>
        </p:spPr>
        <p:txBody>
          <a:bodyPr wrap="square">
            <a:spAutoFit/>
          </a:bodyPr>
          <a:lstStyle/>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10.使用jps命令查看</a:t>
            </a:r>
          </a:p>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发现没有Flink相关进程被启动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46760" y="1185545"/>
            <a:ext cx="10699115" cy="1143000"/>
          </a:xfrm>
        </p:spPr>
        <p:txBody>
          <a:bodyPr/>
          <a:lstStyle/>
          <a:p>
            <a:pPr fontAlgn="auto">
              <a:spcBef>
                <a:spcPts val="0"/>
              </a:spcBef>
              <a:spcAft>
                <a:spcPts val="0"/>
              </a:spcAft>
            </a:pPr>
            <a:r>
              <a:rPr lang="zh-CN" altLang="en-US">
                <a:sym typeface="+mn-ea"/>
              </a:rPr>
              <a:t>11.查看日志</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a:sym typeface="+mn-ea"/>
              </a:rPr>
              <a:t>cat /export/server/flink/log/flink-root-standalonesession-0-node1.log</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a:sym typeface="+mn-ea"/>
              </a:rPr>
              <a:t>发现如下错误</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lang="zh-CN" altLang="en-US"/>
          </a:p>
        </p:txBody>
      </p:sp>
      <p:pic>
        <p:nvPicPr>
          <p:cNvPr id="5" name="图片 4"/>
          <p:cNvPicPr>
            <a:picLocks noChangeAspect="1"/>
          </p:cNvPicPr>
          <p:nvPr/>
        </p:nvPicPr>
        <p:blipFill>
          <a:blip r:embed="rId2"/>
          <a:stretch>
            <a:fillRect/>
          </a:stretch>
        </p:blipFill>
        <p:spPr>
          <a:xfrm>
            <a:off x="2298700" y="2673985"/>
            <a:ext cx="8005445" cy="33127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641985" y="1077595"/>
            <a:ext cx="10699115" cy="1720850"/>
          </a:xfrm>
        </p:spPr>
        <p:txBody>
          <a:bodyPr/>
          <a:lstStyle/>
          <a:p>
            <a:r>
              <a:rPr lang="zh-CN" altLang="en-US"/>
              <a:t>因为在Flink1.8版本后,Flink官方提供的安装包里没有整合HDFS的jar</a:t>
            </a:r>
          </a:p>
          <a:p>
            <a:r>
              <a:rPr lang="zh-CN" altLang="en-US"/>
              <a:t>12.下载jar包并在Flink的lib目录下放入该jar包并分发使Flink能够支持对Hadoop的操作</a:t>
            </a:r>
          </a:p>
          <a:p>
            <a:r>
              <a:rPr lang="zh-CN" altLang="en-US"/>
              <a:t>下载地址</a:t>
            </a:r>
          </a:p>
          <a:p>
            <a:r>
              <a:rPr lang="zh-CN" altLang="en-US"/>
              <a:t>https://flink.apache.org/downloads.html</a:t>
            </a:r>
          </a:p>
        </p:txBody>
      </p:sp>
      <p:pic>
        <p:nvPicPr>
          <p:cNvPr id="65" name="图片 1"/>
          <p:cNvPicPr>
            <a:picLocks noChangeAspect="1"/>
          </p:cNvPicPr>
          <p:nvPr/>
        </p:nvPicPr>
        <p:blipFill>
          <a:blip r:embed="rId2"/>
          <a:stretch>
            <a:fillRect/>
          </a:stretch>
        </p:blipFill>
        <p:spPr>
          <a:xfrm>
            <a:off x="2637790" y="2867025"/>
            <a:ext cx="6708140" cy="23996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10565" y="1235710"/>
            <a:ext cx="10699115" cy="927100"/>
          </a:xfrm>
        </p:spPr>
        <p:txBody>
          <a:bodyPr/>
          <a:lstStyle/>
          <a:p>
            <a:r>
              <a:rPr lang="zh-CN" altLang="en-US"/>
              <a:t>放入lib目录</a:t>
            </a:r>
          </a:p>
          <a:p>
            <a:r>
              <a:rPr lang="zh-CN" altLang="en-US"/>
              <a:t>cd /export/server/flink/lib</a:t>
            </a:r>
          </a:p>
        </p:txBody>
      </p:sp>
      <p:pic>
        <p:nvPicPr>
          <p:cNvPr id="74" name="图片 5"/>
          <p:cNvPicPr>
            <a:picLocks noChangeAspect="1"/>
          </p:cNvPicPr>
          <p:nvPr/>
        </p:nvPicPr>
        <p:blipFill>
          <a:blip r:embed="rId2"/>
          <a:stretch>
            <a:fillRect/>
          </a:stretch>
        </p:blipFill>
        <p:spPr>
          <a:xfrm>
            <a:off x="1358265" y="2579370"/>
            <a:ext cx="9286240" cy="24834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46125" y="960120"/>
            <a:ext cx="10699115" cy="975995"/>
          </a:xfrm>
        </p:spPr>
        <p:txBody>
          <a:bodyPr/>
          <a:lstStyle/>
          <a:p>
            <a:r>
              <a:rPr lang="zh-CN" altLang="en-US">
                <a:sym typeface="+mn-ea"/>
              </a:rPr>
              <a:t>分发</a:t>
            </a:r>
            <a:endParaRPr lang="zh-CN" altLang="en-US"/>
          </a:p>
          <a:p>
            <a:r>
              <a:rPr lang="zh-CN" altLang="en-US">
                <a:sym typeface="+mn-ea"/>
              </a:rPr>
              <a:t>for i in {2..3}; do scp -r flink-shaded-hadoop-2-uber-2.7.5-10.0.jar node$i:$PWD; done</a:t>
            </a:r>
            <a:endParaRPr lang="zh-CN" altLang="en-US"/>
          </a:p>
          <a:p>
            <a:endParaRPr lang="zh-CN" altLang="en-US"/>
          </a:p>
        </p:txBody>
      </p:sp>
      <p:sp>
        <p:nvSpPr>
          <p:cNvPr id="5" name="文本框 4"/>
          <p:cNvSpPr txBox="1"/>
          <p:nvPr/>
        </p:nvSpPr>
        <p:spPr>
          <a:xfrm>
            <a:off x="710565" y="2452370"/>
            <a:ext cx="9742170" cy="1714500"/>
          </a:xfrm>
          <a:prstGeom prst="rect">
            <a:avLst/>
          </a:prstGeom>
          <a:noFill/>
        </p:spPr>
        <p:txBody>
          <a:bodyPr wrap="square">
            <a:spAutoFit/>
          </a:bodyPr>
          <a:lstStyle/>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13.重新启动Flink集群,node1上执行</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/export/server/flink/bin/start-cluster.sh</a:t>
            </a:r>
          </a:p>
          <a:p>
            <a:pPr algn="l" eaLnBrk="0" fontAlgn="base" hangingPunct="0">
              <a:lnSpc>
                <a:spcPct val="150000"/>
              </a:lnSpc>
              <a:spcBef>
                <a:spcPct val="20000"/>
              </a:spcBef>
              <a:buClrTx/>
              <a:buSzTx/>
              <a:buNone/>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14.使用jps命令查看,发现三台机器已经ok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565" y="1075690"/>
            <a:ext cx="10749915" cy="4744720"/>
          </a:xfrm>
        </p:spPr>
        <p:txBody>
          <a:bodyPr/>
          <a:lstStyle/>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整个 Flink 框架课程分为如下</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9</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个部分，如下图所示：</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安装部署与快速入门</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批处理</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API</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流处理</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API</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高级</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API</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5</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Flink-Table</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与</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SQL</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6</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Flink-Action</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综合练习</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7</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高级特性和新特性</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8</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多语言开发</a:t>
            </a:r>
          </a:p>
          <a:p>
            <a:pPr marL="0" indent="0">
              <a:buNone/>
            </a:pP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9</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章：</a:t>
            </a:r>
            <a:r>
              <a:rPr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Flink</a:t>
            </a:r>
            <a:r>
              <a:rPr lang="zh-CN" altLang="en-US" sz="1800">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性能调优</a:t>
            </a:r>
          </a:p>
        </p:txBody>
      </p:sp>
      <p:sp>
        <p:nvSpPr>
          <p:cNvPr id="3" name="标题 2"/>
          <p:cNvSpPr>
            <a:spLocks noGrp="1"/>
          </p:cNvSpPr>
          <p:nvPr>
            <p:ph type="title"/>
          </p:nvPr>
        </p:nvSpPr>
        <p:spPr/>
        <p:txBody>
          <a:bodyPr/>
          <a:lstStyle/>
          <a:p>
            <a:r>
              <a:rPr kumimoji="1" lang="zh-CN" altLang="en-US" dirty="0"/>
              <a:t>课程安排</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standalone-HA</a:t>
            </a:r>
            <a:r>
              <a:rPr lang="zh-CN" altLang="en-US">
                <a:sym typeface="+mn-ea"/>
              </a:rPr>
              <a:t>高可用集群模式</a:t>
            </a:r>
            <a:endParaRPr lang="zh-CN" altLang="en-US"/>
          </a:p>
        </p:txBody>
      </p:sp>
      <p:sp>
        <p:nvSpPr>
          <p:cNvPr id="4" name="文本占位符 3"/>
          <p:cNvSpPr>
            <a:spLocks noGrp="1"/>
          </p:cNvSpPr>
          <p:nvPr>
            <p:ph type="body" sz="quarter" idx="11"/>
          </p:nvPr>
        </p:nvSpPr>
        <p:spPr>
          <a:xfrm>
            <a:off x="710565" y="911860"/>
            <a:ext cx="10699115" cy="4963795"/>
          </a:xfrm>
        </p:spPr>
        <p:txBody>
          <a:bodyPr/>
          <a:lstStyle/>
          <a:p>
            <a:r>
              <a:rPr lang="en-US" altLang="zh-CN"/>
              <a:t>3.</a:t>
            </a:r>
            <a:r>
              <a:rPr lang="zh-CN" altLang="en-US"/>
              <a:t>测试</a:t>
            </a:r>
          </a:p>
          <a:p>
            <a:r>
              <a:rPr lang="en-US" altLang="zh-CN"/>
              <a:t>3.</a:t>
            </a:r>
            <a:r>
              <a:rPr lang="zh-CN" altLang="en-US"/>
              <a:t>1.访问WebUI</a:t>
            </a:r>
          </a:p>
          <a:p>
            <a:r>
              <a:rPr lang="zh-CN" altLang="en-US"/>
              <a:t>http://node1:8081/#/job-manager/config</a:t>
            </a:r>
          </a:p>
          <a:p>
            <a:r>
              <a:rPr lang="zh-CN" altLang="en-US"/>
              <a:t>http://node2:8081/#/job-manager/config</a:t>
            </a:r>
          </a:p>
          <a:p>
            <a:r>
              <a:rPr lang="en-US" altLang="zh-CN">
                <a:sym typeface="+mn-ea"/>
              </a:rPr>
              <a:t>3.</a:t>
            </a:r>
            <a:r>
              <a:rPr lang="zh-CN" altLang="en-US"/>
              <a:t>2.执行wc</a:t>
            </a:r>
          </a:p>
          <a:p>
            <a:r>
              <a:rPr lang="zh-CN" altLang="en-US"/>
              <a:t>/export/server/flink/bin/flink run  /export/server/flink/examples/batch/WordCount.jar</a:t>
            </a:r>
          </a:p>
          <a:p>
            <a:r>
              <a:rPr lang="en-US" altLang="zh-CN">
                <a:sym typeface="+mn-ea"/>
              </a:rPr>
              <a:t>3.</a:t>
            </a:r>
            <a:r>
              <a:rPr lang="zh-CN" altLang="en-US"/>
              <a:t>3.kill掉其中一个master</a:t>
            </a:r>
          </a:p>
          <a:p>
            <a:r>
              <a:rPr lang="en-US" altLang="zh-CN">
                <a:sym typeface="+mn-ea"/>
              </a:rPr>
              <a:t>3.</a:t>
            </a:r>
            <a:r>
              <a:rPr lang="zh-CN" altLang="en-US"/>
              <a:t>4.重新执行wc,还是可以正常执行</a:t>
            </a:r>
          </a:p>
          <a:p>
            <a:r>
              <a:rPr lang="zh-CN" altLang="en-US"/>
              <a:t>/export/server/flink/bin/flink run  /export/server/flink/examples/batch/WordCount.jar</a:t>
            </a:r>
          </a:p>
          <a:p>
            <a:r>
              <a:rPr lang="en-US" altLang="zh-CN">
                <a:sym typeface="+mn-ea"/>
              </a:rPr>
              <a:t>3.</a:t>
            </a:r>
            <a:r>
              <a:rPr lang="zh-CN" altLang="en-US"/>
              <a:t>3.停止集群</a:t>
            </a:r>
          </a:p>
          <a:p>
            <a:r>
              <a:rPr lang="zh-CN" altLang="en-US"/>
              <a:t>/export/server/flink/bin/stop-cluster.sh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 On Yarn模式</a:t>
            </a:r>
          </a:p>
        </p:txBody>
      </p:sp>
      <p:sp>
        <p:nvSpPr>
          <p:cNvPr id="4" name="文本占位符 3"/>
          <p:cNvSpPr>
            <a:spLocks noGrp="1"/>
          </p:cNvSpPr>
          <p:nvPr>
            <p:ph type="body" sz="quarter" idx="11"/>
          </p:nvPr>
        </p:nvSpPr>
        <p:spPr>
          <a:xfrm>
            <a:off x="710565" y="891540"/>
            <a:ext cx="10699115" cy="4984115"/>
          </a:xfrm>
        </p:spPr>
        <p:txBody>
          <a:bodyPr/>
          <a:lstStyle/>
          <a:p>
            <a:r>
              <a:rPr lang="en-US" altLang="zh-CN"/>
              <a:t>1.</a:t>
            </a:r>
            <a:r>
              <a:rPr lang="zh-CN" altLang="en-US"/>
              <a:t>原理</a:t>
            </a:r>
          </a:p>
          <a:p>
            <a:r>
              <a:rPr lang="zh-CN" altLang="en-US"/>
              <a:t>为什么使用 </a:t>
            </a:r>
            <a:r>
              <a:rPr lang="en-US" altLang="zh-CN"/>
              <a:t>flink on yarn </a:t>
            </a:r>
            <a:r>
              <a:rPr lang="zh-CN" altLang="en-US"/>
              <a:t>？</a:t>
            </a:r>
          </a:p>
          <a:p>
            <a:r>
              <a:rPr lang="zh-CN" altLang="en-US"/>
              <a:t>在实际开发中，使用Flink时，更多的使用方式是Flink On Yarn模式，原因如下：</a:t>
            </a:r>
          </a:p>
          <a:p>
            <a:r>
              <a:rPr lang="zh-CN" altLang="en-US"/>
              <a:t>-1.Yarn的资源可以按需使用，提高集群的资源利用率</a:t>
            </a:r>
          </a:p>
          <a:p>
            <a:r>
              <a:rPr lang="zh-CN" altLang="en-US"/>
              <a:t>-2.Yarn的任务有优先级，根据优先级运行作业</a:t>
            </a:r>
          </a:p>
          <a:p>
            <a:r>
              <a:rPr lang="zh-CN" altLang="en-US"/>
              <a:t>-3.基于Yarn调度系统，能够自动化地处理各个角色的 Failover(容错)</a:t>
            </a:r>
          </a:p>
          <a:p>
            <a:r>
              <a:rPr lang="zh-CN" altLang="en-US"/>
              <a:t>○ JobManager 进程和 TaskManager 进程都由 Yarn NodeManager 监控</a:t>
            </a:r>
          </a:p>
          <a:p>
            <a:r>
              <a:rPr lang="zh-CN" altLang="en-US"/>
              <a:t>○ 如果 JobManager 进程异常退出，则 Yarn ResourceManager 会重新调度 JobManager 到其他机器</a:t>
            </a:r>
          </a:p>
          <a:p>
            <a:r>
              <a:rPr lang="zh-CN" altLang="en-US"/>
              <a:t>○ 如果 TaskManager 进程异常退出，JobManager 会收到消息并重新向 Yarn ResourceManager 申请资源，重新启动 TaskManager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852805"/>
            <a:ext cx="10699115" cy="485775"/>
          </a:xfrm>
        </p:spPr>
        <p:txBody>
          <a:bodyPr/>
          <a:lstStyle/>
          <a:p>
            <a:r>
              <a:rPr lang="zh-CN" altLang="en-US"/>
              <a:t>Flink如何和Yarn进行交互?</a:t>
            </a:r>
          </a:p>
        </p:txBody>
      </p:sp>
      <p:pic>
        <p:nvPicPr>
          <p:cNvPr id="34" name="图片 6"/>
          <p:cNvPicPr>
            <a:picLocks noChangeAspect="1"/>
          </p:cNvPicPr>
          <p:nvPr/>
        </p:nvPicPr>
        <p:blipFill>
          <a:blip r:embed="rId2"/>
          <a:stretch>
            <a:fillRect/>
          </a:stretch>
        </p:blipFill>
        <p:spPr>
          <a:xfrm>
            <a:off x="1388012" y="1798772"/>
            <a:ext cx="9567705" cy="43320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832485"/>
            <a:ext cx="10699115" cy="5043170"/>
          </a:xfrm>
        </p:spPr>
        <p:txBody>
          <a:bodyPr/>
          <a:lstStyle/>
          <a:p>
            <a:r>
              <a:rPr lang="zh-CN" altLang="en-US"/>
              <a:t>1.Client上传jar包和配置文件到HDFS集群上</a:t>
            </a:r>
          </a:p>
          <a:p>
            <a:r>
              <a:rPr lang="zh-CN" altLang="en-US"/>
              <a:t>2.Client向Yarn ResourceManager提交任务并申请资源</a:t>
            </a:r>
          </a:p>
          <a:p>
            <a:r>
              <a:rPr lang="zh-CN" altLang="en-US"/>
              <a:t>3.ResourceManager分配Container资源并启动ApplicationMaster,然后AppMaster加载Flink的Jar包和配置构建环境,启动JobManager</a:t>
            </a:r>
          </a:p>
          <a:p>
            <a:r>
              <a:rPr lang="zh-CN" altLang="en-US"/>
              <a:t>JobManager和ApplicationMaster运行在同一个container上。</a:t>
            </a:r>
          </a:p>
          <a:p>
            <a:r>
              <a:rPr lang="zh-CN" altLang="en-US"/>
              <a:t>一旦他们被成功启动，AppMaster就知道JobManager的地址(AM它自己所在的机器)。</a:t>
            </a:r>
          </a:p>
          <a:p>
            <a:r>
              <a:rPr lang="zh-CN" altLang="en-US"/>
              <a:t>它就会为TaskManager生成一个新的Flink配置文件(他们就可以连接到JobManager)。</a:t>
            </a:r>
          </a:p>
          <a:p>
            <a:r>
              <a:rPr lang="zh-CN" altLang="en-US"/>
              <a:t>这个配置文件也被上传到HDFS上。</a:t>
            </a:r>
          </a:p>
          <a:p>
            <a:r>
              <a:rPr lang="zh-CN" altLang="en-US"/>
              <a:t>此外，AppMaster容器也提供了Flink的web服务接口。</a:t>
            </a:r>
          </a:p>
          <a:p>
            <a:r>
              <a:rPr lang="zh-CN" altLang="en-US"/>
              <a:t>YARN所分配的所有端口都是临时端口，这允许用户并行执行多个Flink</a:t>
            </a:r>
          </a:p>
          <a:p>
            <a:r>
              <a:rPr lang="zh-CN" altLang="en-US"/>
              <a:t>4.ApplicationMaster向ResourceManager申请工作资源,NodeManager加载Flink的Jar包和配置构建环境并启动TaskManager</a:t>
            </a:r>
          </a:p>
          <a:p>
            <a:r>
              <a:rPr lang="zh-CN" altLang="en-US"/>
              <a:t>5.TaskManager启动后向JobManager发送心跳包，并等待JobManager向其分配任务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812800"/>
            <a:ext cx="10699115" cy="495935"/>
          </a:xfrm>
        </p:spPr>
        <p:txBody>
          <a:bodyPr/>
          <a:lstStyle/>
          <a:p>
            <a:r>
              <a:rPr lang="zh-CN" altLang="en-US"/>
              <a:t>Session模式</a:t>
            </a:r>
          </a:p>
        </p:txBody>
      </p:sp>
      <p:pic>
        <p:nvPicPr>
          <p:cNvPr id="5" name="图片 4"/>
          <p:cNvPicPr>
            <a:picLocks noChangeAspect="1"/>
          </p:cNvPicPr>
          <p:nvPr/>
        </p:nvPicPr>
        <p:blipFill>
          <a:blip r:embed="rId2"/>
          <a:stretch>
            <a:fillRect/>
          </a:stretch>
        </p:blipFill>
        <p:spPr>
          <a:xfrm>
            <a:off x="2043009" y="1060767"/>
            <a:ext cx="8883272" cy="3316760"/>
          </a:xfrm>
          <a:prstGeom prst="rect">
            <a:avLst/>
          </a:prstGeom>
        </p:spPr>
      </p:pic>
      <p:sp>
        <p:nvSpPr>
          <p:cNvPr id="9" name="文本框 8">
            <a:extLst>
              <a:ext uri="{FF2B5EF4-FFF2-40B4-BE49-F238E27FC236}">
                <a16:creationId xmlns:a16="http://schemas.microsoft.com/office/drawing/2014/main" id="{DDCFFCD6-A863-4D89-B9E3-2C5C15478165}"/>
              </a:ext>
            </a:extLst>
          </p:cNvPr>
          <p:cNvSpPr txBox="1"/>
          <p:nvPr/>
        </p:nvSpPr>
        <p:spPr>
          <a:xfrm>
            <a:off x="2177921" y="4551699"/>
            <a:ext cx="9327553" cy="1706878"/>
          </a:xfrm>
          <a:prstGeom prst="rect">
            <a:avLst/>
          </a:prstGeom>
          <a:noFill/>
        </p:spPr>
        <p:txBody>
          <a:bodyPr wrap="square">
            <a:spAutoFit/>
          </a:bodyPr>
          <a:lstStyle/>
          <a:p>
            <a:pPr>
              <a:lnSpc>
                <a:spcPct val="150000"/>
              </a:lnSpc>
            </a:pPr>
            <a:r>
              <a:rPr lang="zh-CN" altLang="en-US"/>
              <a:t>特点：需要事先申请资源，启动JobManager和TaskManger</a:t>
            </a:r>
            <a:endParaRPr lang="en-US" altLang="zh-CN"/>
          </a:p>
          <a:p>
            <a:pPr>
              <a:lnSpc>
                <a:spcPct val="150000"/>
              </a:lnSpc>
            </a:pPr>
            <a:r>
              <a:rPr lang="zh-CN" altLang="en-US"/>
              <a:t>优点：不需要每次递交作业申请资源，而是使用已经申请好的资源，从而提高执行效率</a:t>
            </a:r>
          </a:p>
          <a:p>
            <a:pPr>
              <a:lnSpc>
                <a:spcPct val="150000"/>
              </a:lnSpc>
            </a:pPr>
            <a:r>
              <a:rPr lang="zh-CN" altLang="en-US"/>
              <a:t>缺点：作业执行完成以后，资源不会被释放，因此一直会占用系统资源</a:t>
            </a:r>
          </a:p>
          <a:p>
            <a:pPr>
              <a:lnSpc>
                <a:spcPct val="150000"/>
              </a:lnSpc>
            </a:pPr>
            <a:r>
              <a:rPr lang="zh-CN" altLang="en-US"/>
              <a:t>应用场景：适合作业递交比较频繁的场景，小作业比较多的场景</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880" y="351504"/>
            <a:ext cx="8771021" cy="517190"/>
          </a:xfrm>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82005" y="864870"/>
            <a:ext cx="10699115" cy="2564130"/>
          </a:xfrm>
        </p:spPr>
        <p:txBody>
          <a:bodyPr/>
          <a:lstStyle/>
          <a:p>
            <a:endParaRPr lang="zh-CN" altLang="en-US"/>
          </a:p>
          <a:p>
            <a:r>
              <a:rPr lang="zh-CN" altLang="en-US"/>
              <a:t>Per-Job模式</a:t>
            </a:r>
          </a:p>
        </p:txBody>
      </p:sp>
      <p:pic>
        <p:nvPicPr>
          <p:cNvPr id="5" name="图片 4"/>
          <p:cNvPicPr>
            <a:picLocks noChangeAspect="1"/>
          </p:cNvPicPr>
          <p:nvPr/>
        </p:nvPicPr>
        <p:blipFill>
          <a:blip r:embed="rId2"/>
          <a:stretch>
            <a:fillRect/>
          </a:stretch>
        </p:blipFill>
        <p:spPr>
          <a:xfrm>
            <a:off x="2169794" y="1659979"/>
            <a:ext cx="8387965" cy="3254921"/>
          </a:xfrm>
          <a:prstGeom prst="rect">
            <a:avLst/>
          </a:prstGeom>
        </p:spPr>
      </p:pic>
      <p:sp>
        <p:nvSpPr>
          <p:cNvPr id="6" name="文本占位符 3">
            <a:extLst>
              <a:ext uri="{FF2B5EF4-FFF2-40B4-BE49-F238E27FC236}">
                <a16:creationId xmlns:a16="http://schemas.microsoft.com/office/drawing/2014/main" id="{5F6D8BB1-6EF3-465C-AF3C-33E46C889CAF}"/>
              </a:ext>
            </a:extLst>
          </p:cNvPr>
          <p:cNvSpPr txBox="1">
            <a:spLocks/>
          </p:cNvSpPr>
          <p:nvPr/>
        </p:nvSpPr>
        <p:spPr>
          <a:xfrm>
            <a:off x="2330361" y="4909457"/>
            <a:ext cx="9615188" cy="178943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特点：每次递交作业都需要申请一次资源</a:t>
            </a:r>
          </a:p>
          <a:p>
            <a:r>
              <a:rPr lang="zh-CN" altLang="en-US"/>
              <a:t>优点：作业运行完成，资源会立刻被释放，不会一直占用系统资源</a:t>
            </a:r>
          </a:p>
          <a:p>
            <a:r>
              <a:rPr lang="zh-CN" altLang="en-US"/>
              <a:t>缺点：每次递交作业都需要申请资源，会影响执行效率，因为申请资源需要消耗时间</a:t>
            </a:r>
          </a:p>
          <a:p>
            <a:r>
              <a:rPr lang="zh-CN" altLang="en-US"/>
              <a:t>应用场景：适合作业比较少的场景、大作业的场景</a:t>
            </a:r>
            <a:endParaRPr lang="en-US" altLang="zh-CN"/>
          </a:p>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p:txBody>
          <a:bodyPr/>
          <a:lstStyle/>
          <a:p>
            <a:r>
              <a:rPr lang="zh-CN" altLang="en-US"/>
              <a:t>操作：</a:t>
            </a:r>
          </a:p>
          <a:p>
            <a:r>
              <a:rPr lang="zh-CN" altLang="en-US"/>
              <a:t>1.关闭yarn的内存检查</a:t>
            </a:r>
          </a:p>
          <a:p>
            <a:r>
              <a:rPr lang="zh-CN" altLang="en-US"/>
              <a:t>vim /export/server/hadoop/etc/hadoop/yarn-site.xml</a:t>
            </a:r>
          </a:p>
          <a:p>
            <a:r>
              <a:rPr lang="zh-CN" altLang="en-US"/>
              <a:t>添加：</a:t>
            </a:r>
          </a:p>
          <a:p>
            <a:endParaRPr lang="zh-CN" altLang="en-US"/>
          </a:p>
        </p:txBody>
      </p:sp>
      <p:sp>
        <p:nvSpPr>
          <p:cNvPr id="5" name="矩形 4"/>
          <p:cNvSpPr/>
          <p:nvPr/>
        </p:nvSpPr>
        <p:spPr>
          <a:xfrm>
            <a:off x="829310" y="3470910"/>
            <a:ext cx="10405110" cy="3043555"/>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E4"/>
              </a:solidFill>
            </a:endParaRPr>
          </a:p>
        </p:txBody>
      </p:sp>
      <p:sp>
        <p:nvSpPr>
          <p:cNvPr id="10" name="矩形 9"/>
          <p:cNvSpPr/>
          <p:nvPr/>
        </p:nvSpPr>
        <p:spPr>
          <a:xfrm>
            <a:off x="947420" y="3388678"/>
            <a:ext cx="10539730" cy="2999740"/>
          </a:xfrm>
          <a:prstGeom prst="rect">
            <a:avLst/>
          </a:prstGeom>
          <a:noFill/>
          <a:ln w="12700">
            <a:noFill/>
          </a:ln>
        </p:spPr>
        <p:txBody>
          <a:bodyPr wrap="square" anchor="ctr">
            <a:spAutoFit/>
          </a:bodyPr>
          <a:lstStyle/>
          <a:p>
            <a:pPr>
              <a:lnSpc>
                <a:spcPct val="150000"/>
              </a:lnSpc>
            </a:pPr>
            <a:r>
              <a:rPr sz="1400" dirty="0">
                <a:latin typeface="Alibaba PuHuiTi R" pitchFamily="18" charset="-122"/>
                <a:ea typeface="Alibaba PuHuiTi R" pitchFamily="18" charset="-122"/>
                <a:cs typeface="Alibaba PuHuiTi R" pitchFamily="18" charset="-122"/>
              </a:rPr>
              <a:t>&lt;!-- 关闭yarn内存检查 --&gt;</a:t>
            </a:r>
          </a:p>
          <a:p>
            <a:pPr>
              <a:lnSpc>
                <a:spcPct val="150000"/>
              </a:lnSpc>
            </a:pPr>
            <a:r>
              <a:rPr sz="1400" dirty="0">
                <a:latin typeface="Alibaba PuHuiTi R" pitchFamily="18" charset="-122"/>
                <a:ea typeface="Alibaba PuHuiTi R" pitchFamily="18" charset="-122"/>
                <a:cs typeface="Alibaba PuHuiTi R" pitchFamily="18" charset="-122"/>
              </a:rPr>
              <a:t>&lt;property&gt;</a:t>
            </a:r>
          </a:p>
          <a:p>
            <a:pPr>
              <a:lnSpc>
                <a:spcPct val="150000"/>
              </a:lnSpc>
            </a:pPr>
            <a:r>
              <a:rPr sz="1400" dirty="0">
                <a:latin typeface="Alibaba PuHuiTi R" pitchFamily="18" charset="-122"/>
                <a:ea typeface="Alibaba PuHuiTi R" pitchFamily="18" charset="-122"/>
                <a:cs typeface="Alibaba PuHuiTi R" pitchFamily="18" charset="-122"/>
              </a:rPr>
              <a:t>&lt;name&gt;yarn.nodemanager.pmem-check-enabled&lt;/name&gt;</a:t>
            </a:r>
          </a:p>
          <a:p>
            <a:pPr>
              <a:lnSpc>
                <a:spcPct val="150000"/>
              </a:lnSpc>
            </a:pPr>
            <a:r>
              <a:rPr sz="1400" dirty="0">
                <a:latin typeface="Alibaba PuHuiTi R" pitchFamily="18" charset="-122"/>
                <a:ea typeface="Alibaba PuHuiTi R" pitchFamily="18" charset="-122"/>
                <a:cs typeface="Alibaba PuHuiTi R" pitchFamily="18" charset="-122"/>
              </a:rPr>
              <a:t>    &lt;value&gt;false&lt;/value&gt;</a:t>
            </a:r>
          </a:p>
          <a:p>
            <a:pPr>
              <a:lnSpc>
                <a:spcPct val="150000"/>
              </a:lnSpc>
            </a:pPr>
            <a:r>
              <a:rPr sz="1400" dirty="0">
                <a:latin typeface="Alibaba PuHuiTi R" pitchFamily="18" charset="-122"/>
                <a:ea typeface="Alibaba PuHuiTi R" pitchFamily="18" charset="-122"/>
                <a:cs typeface="Alibaba PuHuiTi R" pitchFamily="18" charset="-122"/>
              </a:rPr>
              <a:t>&lt;/property&gt;</a:t>
            </a:r>
          </a:p>
          <a:p>
            <a:pPr>
              <a:lnSpc>
                <a:spcPct val="150000"/>
              </a:lnSpc>
            </a:pPr>
            <a:r>
              <a:rPr sz="1400" dirty="0">
                <a:latin typeface="Alibaba PuHuiTi R" pitchFamily="18" charset="-122"/>
                <a:ea typeface="Alibaba PuHuiTi R" pitchFamily="18" charset="-122"/>
                <a:cs typeface="Alibaba PuHuiTi R" pitchFamily="18" charset="-122"/>
              </a:rPr>
              <a:t>&lt;property&gt;</a:t>
            </a:r>
          </a:p>
          <a:p>
            <a:pPr>
              <a:lnSpc>
                <a:spcPct val="150000"/>
              </a:lnSpc>
            </a:pPr>
            <a:r>
              <a:rPr sz="1400" dirty="0">
                <a:latin typeface="Alibaba PuHuiTi R" pitchFamily="18" charset="-122"/>
                <a:ea typeface="Alibaba PuHuiTi R" pitchFamily="18" charset="-122"/>
                <a:cs typeface="Alibaba PuHuiTi R" pitchFamily="18" charset="-122"/>
              </a:rPr>
              <a:t>     &lt;name&gt;yarn.nodemanager.vmem-check-enabled&lt;/name&gt;</a:t>
            </a:r>
          </a:p>
          <a:p>
            <a:pPr>
              <a:lnSpc>
                <a:spcPct val="150000"/>
              </a:lnSpc>
            </a:pPr>
            <a:r>
              <a:rPr sz="1400" dirty="0">
                <a:latin typeface="Alibaba PuHuiTi R" pitchFamily="18" charset="-122"/>
                <a:ea typeface="Alibaba PuHuiTi R" pitchFamily="18" charset="-122"/>
                <a:cs typeface="Alibaba PuHuiTi R" pitchFamily="18" charset="-122"/>
              </a:rPr>
              <a:t>     &lt;value&gt;false&lt;/value&gt;</a:t>
            </a:r>
          </a:p>
          <a:p>
            <a:pPr>
              <a:lnSpc>
                <a:spcPct val="150000"/>
              </a:lnSpc>
            </a:pPr>
            <a:r>
              <a:rPr sz="1400" dirty="0">
                <a:latin typeface="Alibaba PuHuiTi R" pitchFamily="18" charset="-122"/>
                <a:ea typeface="Alibaba PuHuiTi R" pitchFamily="18" charset="-122"/>
                <a:cs typeface="Alibaba PuHuiTi R" pitchFamily="18" charset="-122"/>
              </a:rPr>
              <a:t>&lt;/property&gt;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br>
              <a:rPr lang="zh-CN" altLang="en-US"/>
            </a:br>
            <a:endParaRPr lang="zh-CN" altLang="en-US"/>
          </a:p>
        </p:txBody>
      </p:sp>
      <p:sp>
        <p:nvSpPr>
          <p:cNvPr id="4" name="文本占位符 3"/>
          <p:cNvSpPr>
            <a:spLocks noGrp="1"/>
          </p:cNvSpPr>
          <p:nvPr>
            <p:ph type="body" sz="quarter" idx="11"/>
          </p:nvPr>
        </p:nvSpPr>
        <p:spPr>
          <a:xfrm>
            <a:off x="710565" y="1214755"/>
            <a:ext cx="10699115" cy="1671955"/>
          </a:xfrm>
        </p:spPr>
        <p:txBody>
          <a:bodyPr/>
          <a:lstStyle/>
          <a:p>
            <a:r>
              <a:rPr lang="zh-CN" altLang="en-US"/>
              <a:t>说明:</a:t>
            </a:r>
          </a:p>
          <a:p>
            <a:r>
              <a:rPr lang="zh-CN" altLang="en-US"/>
              <a:t>是否启动一个线程检查每个任务正使用的虚拟内存量，如果任务超出分配值，则直接将其杀掉，默认是true。</a:t>
            </a:r>
          </a:p>
          <a:p>
            <a:r>
              <a:rPr lang="zh-CN" altLang="en-US"/>
              <a:t>在这里面我们需要关闭，因为对于flink使用yarn模式下，很容易内存超标，这个时候yarn会自动杀掉job</a:t>
            </a:r>
          </a:p>
          <a:p>
            <a:r>
              <a:rPr lang="zh-CN" altLang="en-US"/>
              <a:t>同步：</a:t>
            </a:r>
          </a:p>
          <a:p>
            <a:endParaRPr lang="zh-CN" altLang="en-US"/>
          </a:p>
        </p:txBody>
      </p:sp>
      <p:sp>
        <p:nvSpPr>
          <p:cNvPr id="6" name="矩形 5"/>
          <p:cNvSpPr/>
          <p:nvPr/>
        </p:nvSpPr>
        <p:spPr>
          <a:xfrm>
            <a:off x="710565" y="3196590"/>
            <a:ext cx="10405110" cy="98425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E4"/>
              </a:solidFill>
            </a:endParaRPr>
          </a:p>
        </p:txBody>
      </p:sp>
      <p:sp>
        <p:nvSpPr>
          <p:cNvPr id="8" name="矩形 7"/>
          <p:cNvSpPr/>
          <p:nvPr/>
        </p:nvSpPr>
        <p:spPr>
          <a:xfrm>
            <a:off x="790575" y="3320416"/>
            <a:ext cx="10539730" cy="737235"/>
          </a:xfrm>
          <a:prstGeom prst="rect">
            <a:avLst/>
          </a:prstGeom>
          <a:noFill/>
          <a:ln w="12700">
            <a:noFill/>
          </a:ln>
        </p:spPr>
        <p:txBody>
          <a:bodyPr wrap="square" anchor="ctr">
            <a:spAutoFit/>
          </a:bodyPr>
          <a:lstStyle/>
          <a:p>
            <a:pPr>
              <a:lnSpc>
                <a:spcPct val="150000"/>
              </a:lnSpc>
            </a:pPr>
            <a:r>
              <a:rPr sz="1400" dirty="0">
                <a:latin typeface="Alibaba PuHuiTi R" pitchFamily="18" charset="-122"/>
                <a:ea typeface="Alibaba PuHuiTi R" pitchFamily="18" charset="-122"/>
                <a:cs typeface="Alibaba PuHuiTi R" pitchFamily="18" charset="-122"/>
              </a:rPr>
              <a:t>scp -r /export/server/hadoop/etc/hadoop/yarn-site.xml node2:/export/server/hadoop/etc/hadoop/yarn-site.xml</a:t>
            </a:r>
          </a:p>
          <a:p>
            <a:pPr>
              <a:lnSpc>
                <a:spcPct val="150000"/>
              </a:lnSpc>
            </a:pPr>
            <a:r>
              <a:rPr sz="1400" dirty="0">
                <a:latin typeface="Alibaba PuHuiTi R" pitchFamily="18" charset="-122"/>
                <a:ea typeface="Alibaba PuHuiTi R" pitchFamily="18" charset="-122"/>
                <a:cs typeface="Alibaba PuHuiTi R" pitchFamily="18" charset="-122"/>
              </a:rPr>
              <a:t>scp -r /export/server/hadoop/etc/hadoop/yarn-site.xml node3:/export/server/hadoop/etc/hadoop/yarn-site.xml</a:t>
            </a:r>
          </a:p>
        </p:txBody>
      </p:sp>
      <p:sp>
        <p:nvSpPr>
          <p:cNvPr id="9" name="文本框 8"/>
          <p:cNvSpPr txBox="1"/>
          <p:nvPr/>
        </p:nvSpPr>
        <p:spPr>
          <a:xfrm>
            <a:off x="790575" y="4463732"/>
            <a:ext cx="5080000" cy="575945"/>
          </a:xfrm>
          <a:prstGeom prst="rect">
            <a:avLst/>
          </a:prstGeom>
          <a:noFill/>
          <a:ln w="9525">
            <a:noFill/>
          </a:ln>
        </p:spPr>
        <p:txBody>
          <a:bodyPr>
            <a:spAutoFit/>
          </a:bodyPr>
          <a:lstStyle/>
          <a:p>
            <a:pPr algn="l" eaLnBrk="0" fontAlgn="base" hangingPunct="0">
              <a:lnSpc>
                <a:spcPct val="150000"/>
              </a:lnSpc>
              <a:spcBef>
                <a:spcPct val="20000"/>
              </a:spcBef>
              <a:buClrTx/>
              <a:buSzTx/>
              <a:buNone/>
            </a:pPr>
            <a:r>
              <a:rPr lang="zh-CN" altLang="en-US" sz="1600" b="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3.重启yarn</a:t>
            </a:r>
          </a:p>
          <a:p>
            <a:pPr algn="l" eaLnBrk="0" fontAlgn="base" hangingPunct="0">
              <a:lnSpc>
                <a:spcPct val="150000"/>
              </a:lnSpc>
              <a:spcBef>
                <a:spcPct val="20000"/>
              </a:spcBef>
              <a:buClrTx/>
              <a:buSzTx/>
              <a:buNone/>
            </a:pPr>
            <a:r>
              <a:rPr lang="zh-CN" altLang="en-US" sz="1600" b="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/export/server/hadoop/sbin/stop-yarn.sh</a:t>
            </a:r>
          </a:p>
          <a:p>
            <a:pPr algn="l" eaLnBrk="0" fontAlgn="base" hangingPunct="0">
              <a:lnSpc>
                <a:spcPct val="150000"/>
              </a:lnSpc>
              <a:spcBef>
                <a:spcPct val="20000"/>
              </a:spcBef>
              <a:buClrTx/>
              <a:buSzTx/>
              <a:buNone/>
            </a:pPr>
            <a:r>
              <a:rPr lang="zh-CN" altLang="en-US" sz="1600" b="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/export/server/hadoop/sbin/start-yarn.sh</a:t>
            </a: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941070"/>
            <a:ext cx="10699115" cy="4934585"/>
          </a:xfrm>
        </p:spPr>
        <p:txBody>
          <a:bodyPr/>
          <a:lstStyle/>
          <a:p>
            <a:r>
              <a:rPr lang="en-US" altLang="zh-CN"/>
              <a:t>3.</a:t>
            </a:r>
            <a:r>
              <a:rPr lang="zh-CN" altLang="en-US"/>
              <a:t>测试</a:t>
            </a:r>
          </a:p>
          <a:p>
            <a:r>
              <a:rPr lang="en-US" altLang="zh-CN"/>
              <a:t>3.1.</a:t>
            </a:r>
            <a:r>
              <a:rPr lang="zh-CN" altLang="en-US"/>
              <a:t>Session模式</a:t>
            </a:r>
          </a:p>
          <a:p>
            <a:r>
              <a:rPr lang="zh-CN" altLang="en-US"/>
              <a:t>yarn-session.sh(开辟资源) + flink run(提交任务)</a:t>
            </a:r>
          </a:p>
          <a:p>
            <a:r>
              <a:rPr lang="zh-CN" altLang="en-US"/>
              <a:t>1.在yarn上启动一个Flink会话，node1上执行以下命令</a:t>
            </a:r>
          </a:p>
          <a:p>
            <a:r>
              <a:rPr lang="zh-CN" altLang="en-US"/>
              <a:t>/export/server/flink/bin/yarn-session.sh -n 2 -tm 800 -s 1 -d</a:t>
            </a:r>
          </a:p>
          <a:p>
            <a:endParaRPr lang="zh-CN" altLang="en-US"/>
          </a:p>
          <a:p>
            <a:r>
              <a:rPr lang="zh-CN" altLang="en-US"/>
              <a:t>说明:</a:t>
            </a:r>
          </a:p>
          <a:p>
            <a:r>
              <a:rPr lang="zh-CN" altLang="en-US"/>
              <a:t>申请 2个CPU、1600M内存</a:t>
            </a:r>
          </a:p>
          <a:p>
            <a:r>
              <a:rPr lang="zh-CN" altLang="en-US"/>
              <a:t># -n 表示申请2个容器，这里指的就是多少个taskmanager</a:t>
            </a:r>
          </a:p>
          <a:p>
            <a:r>
              <a:rPr lang="zh-CN" altLang="en-US"/>
              <a:t># -tm 表示每个TaskManager的内存大小</a:t>
            </a:r>
          </a:p>
          <a:p>
            <a:r>
              <a:rPr lang="zh-CN" altLang="en-US"/>
              <a:t># -s 表示每个TaskManager的slots数量</a:t>
            </a:r>
          </a:p>
          <a:p>
            <a:r>
              <a:rPr lang="zh-CN" altLang="en-US"/>
              <a:t># -d 表示以后台程序方式运行</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901065"/>
            <a:ext cx="10699115" cy="2917190"/>
          </a:xfrm>
        </p:spPr>
        <p:txBody>
          <a:bodyPr/>
          <a:lstStyle/>
          <a:p>
            <a:r>
              <a:rPr lang="en-US" altLang="zh-CN"/>
              <a:t>3.2.per-job </a:t>
            </a:r>
            <a:r>
              <a:rPr lang="zh-CN" altLang="en-US"/>
              <a:t>分离模式</a:t>
            </a:r>
          </a:p>
          <a:p>
            <a:r>
              <a:rPr lang="zh-CN" altLang="en-US"/>
              <a:t>1.直接提交job</a:t>
            </a:r>
          </a:p>
          <a:p>
            <a:r>
              <a:rPr lang="zh-CN" altLang="en-US"/>
              <a:t>/export/server/flink/bin/flink run -m yarn-cluster -yjm 1024 -ytm 1024 /export/server/flink/examples/batch/WordCount.jar</a:t>
            </a:r>
          </a:p>
          <a:p>
            <a:r>
              <a:rPr lang="zh-CN" altLang="en-US"/>
              <a:t># -m  jobmanager的地址</a:t>
            </a:r>
          </a:p>
          <a:p>
            <a:r>
              <a:rPr lang="zh-CN" altLang="en-US"/>
              <a:t># -yjm 1024 指定jobmanager的内存信息</a:t>
            </a:r>
          </a:p>
          <a:p>
            <a:r>
              <a:rPr lang="zh-CN" altLang="en-US"/>
              <a:t># -ytm 1024 指定taskmanager的内存信息</a:t>
            </a:r>
          </a:p>
          <a:p>
            <a:endParaRPr lang="zh-CN" altLang="en-US"/>
          </a:p>
          <a:p>
            <a:r>
              <a:rPr lang="zh-CN" altLang="en-US"/>
              <a:t>2.查看UI界面</a:t>
            </a:r>
          </a:p>
          <a:p>
            <a:r>
              <a:rPr lang="zh-CN" altLang="en-US"/>
              <a:t>http://node1:8088/cluster</a:t>
            </a:r>
          </a:p>
        </p:txBody>
      </p:sp>
      <p:pic>
        <p:nvPicPr>
          <p:cNvPr id="53" name="图片 10"/>
          <p:cNvPicPr>
            <a:picLocks noChangeAspect="1"/>
          </p:cNvPicPr>
          <p:nvPr/>
        </p:nvPicPr>
        <p:blipFill>
          <a:blip r:embed="rId2"/>
          <a:stretch>
            <a:fillRect/>
          </a:stretch>
        </p:blipFill>
        <p:spPr>
          <a:xfrm>
            <a:off x="3674110" y="3975100"/>
            <a:ext cx="7604760" cy="190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课程特点</a:t>
            </a:r>
          </a:p>
        </p:txBody>
      </p:sp>
      <p:sp>
        <p:nvSpPr>
          <p:cNvPr id="4" name="文本占位符 3"/>
          <p:cNvSpPr>
            <a:spLocks noGrp="1"/>
          </p:cNvSpPr>
          <p:nvPr>
            <p:ph type="body" sz="quarter" idx="11"/>
          </p:nvPr>
        </p:nvSpPr>
        <p:spPr>
          <a:xfrm>
            <a:off x="891540" y="1601470"/>
            <a:ext cx="8303895" cy="4219575"/>
          </a:xfrm>
        </p:spPr>
        <p:txBody>
          <a:bodyPr/>
          <a:lstStyle/>
          <a:p>
            <a:r>
              <a:rPr lang="zh-CN" altLang="en-US"/>
              <a:t>1.快：课程进度快，知识遗忘快</a:t>
            </a:r>
          </a:p>
          <a:p>
            <a:r>
              <a:rPr lang="zh-CN" altLang="en-US"/>
              <a:t>2.多：理论原理多，演示代码多</a:t>
            </a:r>
          </a:p>
          <a:p>
            <a:r>
              <a:rPr lang="zh-CN" altLang="en-US"/>
              <a:t>3.难：入门门槛高，熟练精通难</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On Yarn模式</a:t>
            </a:r>
            <a:endParaRPr lang="zh-CN" altLang="en-US"/>
          </a:p>
        </p:txBody>
      </p:sp>
      <p:sp>
        <p:nvSpPr>
          <p:cNvPr id="4" name="文本占位符 3"/>
          <p:cNvSpPr>
            <a:spLocks noGrp="1"/>
          </p:cNvSpPr>
          <p:nvPr>
            <p:ph type="body" sz="quarter" idx="11"/>
          </p:nvPr>
        </p:nvSpPr>
        <p:spPr>
          <a:xfrm>
            <a:off x="710565" y="2841625"/>
            <a:ext cx="10699115" cy="3034030"/>
          </a:xfrm>
        </p:spPr>
        <p:txBody>
          <a:bodyPr/>
          <a:lstStyle/>
          <a:p>
            <a:r>
              <a:rPr lang="zh-CN" altLang="en-US"/>
              <a:t>3.注意：</a:t>
            </a:r>
          </a:p>
          <a:p>
            <a:r>
              <a:rPr lang="zh-CN" altLang="en-US"/>
              <a:t>在之前版本中如果使用的是flink on yarn方式，想切换回standalone模式的话，如果报错需要删除：【/tmp/.yarn-properties-root】</a:t>
            </a:r>
          </a:p>
          <a:p>
            <a:r>
              <a:rPr lang="zh-CN" altLang="en-US"/>
              <a:t>rm -rf /tmp/.yarn-properties-root</a:t>
            </a:r>
          </a:p>
          <a:p>
            <a:r>
              <a:rPr lang="zh-CN" altLang="en-US"/>
              <a:t>因为默认查找当前yarn集群中已有的yarn-session信息中的jobmanager</a:t>
            </a:r>
          </a:p>
        </p:txBody>
      </p:sp>
      <p:pic>
        <p:nvPicPr>
          <p:cNvPr id="55" name="图片 11"/>
          <p:cNvPicPr>
            <a:picLocks noChangeAspect="1"/>
          </p:cNvPicPr>
          <p:nvPr/>
        </p:nvPicPr>
        <p:blipFill>
          <a:blip r:embed="rId2"/>
          <a:stretch>
            <a:fillRect/>
          </a:stretch>
        </p:blipFill>
        <p:spPr>
          <a:xfrm>
            <a:off x="2459355" y="877570"/>
            <a:ext cx="6696075" cy="183705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466080" y="2768283"/>
            <a:ext cx="6725920" cy="548322"/>
          </a:xfrm>
        </p:spPr>
        <p:txBody>
          <a:bodyPr>
            <a:normAutofit fontScale="90000"/>
          </a:bodyPr>
          <a:lstStyle/>
          <a:p>
            <a:r>
              <a:rPr lang="zh-CN" altLang="en-US" dirty="0"/>
              <a:t>第四章 </a:t>
            </a:r>
            <a:r>
              <a:rPr lang="en-US" altLang="zh-CN" dirty="0"/>
              <a:t>flink </a:t>
            </a:r>
            <a:r>
              <a:rPr lang="zh-CN" altLang="en-US" dirty="0"/>
              <a:t>入门案例</a:t>
            </a:r>
          </a:p>
        </p:txBody>
      </p:sp>
      <p:sp>
        <p:nvSpPr>
          <p:cNvPr id="5" name="文本占位符 4"/>
          <p:cNvSpPr>
            <a:spLocks noGrp="1"/>
          </p:cNvSpPr>
          <p:nvPr>
            <p:ph type="body" sz="quarter" idx="11"/>
          </p:nvPr>
        </p:nvSpPr>
        <p:spPr/>
        <p:txBody>
          <a:bodyPr/>
          <a:lstStyle/>
          <a:p>
            <a:r>
              <a:rPr lang="en-US" altLang="zh-CN" dirty="0"/>
              <a:t>0</a:t>
            </a:r>
            <a:r>
              <a:rPr lang="en-US" dirty="0"/>
              <a:t>4</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前置说明</a:t>
            </a:r>
          </a:p>
        </p:txBody>
      </p:sp>
      <p:sp>
        <p:nvSpPr>
          <p:cNvPr id="4" name="文本占位符 3"/>
          <p:cNvSpPr>
            <a:spLocks noGrp="1"/>
          </p:cNvSpPr>
          <p:nvPr>
            <p:ph type="body" sz="quarter" idx="11"/>
          </p:nvPr>
        </p:nvSpPr>
        <p:spPr>
          <a:xfrm>
            <a:off x="932180" y="1116965"/>
            <a:ext cx="10366375" cy="1240155"/>
          </a:xfrm>
        </p:spPr>
        <p:txBody>
          <a:bodyPr/>
          <a:lstStyle/>
          <a:p>
            <a:r>
              <a:rPr lang="en-US" altLang="zh-CN"/>
              <a:t>1. api</a:t>
            </a:r>
          </a:p>
          <a:p>
            <a:r>
              <a:rPr lang="en-US" altLang="zh-CN"/>
              <a:t>Flink提供了多个层次的API供开发者使用，越往上抽象程度越高，使用起来越方便；越往下越底层，使用起来难度越大</a:t>
            </a:r>
            <a:r>
              <a:rPr lang="zh-CN" altLang="en-US"/>
              <a:t>。</a:t>
            </a:r>
          </a:p>
        </p:txBody>
      </p:sp>
      <p:pic>
        <p:nvPicPr>
          <p:cNvPr id="60" name="图片 7"/>
          <p:cNvPicPr>
            <a:picLocks noChangeAspect="1"/>
          </p:cNvPicPr>
          <p:nvPr/>
        </p:nvPicPr>
        <p:blipFill>
          <a:blip r:embed="rId2"/>
          <a:stretch>
            <a:fillRect/>
          </a:stretch>
        </p:blipFill>
        <p:spPr>
          <a:xfrm>
            <a:off x="2302510" y="2583180"/>
            <a:ext cx="7488555" cy="318706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前置说明</a:t>
            </a:r>
            <a:endParaRPr lang="zh-CN" altLang="en-US"/>
          </a:p>
        </p:txBody>
      </p:sp>
      <p:sp>
        <p:nvSpPr>
          <p:cNvPr id="4" name="文本占位符 3"/>
          <p:cNvSpPr>
            <a:spLocks noGrp="1"/>
          </p:cNvSpPr>
          <p:nvPr>
            <p:ph type="body" sz="quarter" idx="11"/>
          </p:nvPr>
        </p:nvSpPr>
        <p:spPr>
          <a:xfrm>
            <a:off x="710565" y="4232275"/>
            <a:ext cx="10699115" cy="1967230"/>
          </a:xfrm>
        </p:spPr>
        <p:txBody>
          <a:bodyPr/>
          <a:lstStyle/>
          <a:p>
            <a:r>
              <a:rPr lang="zh-CN" altLang="en-US"/>
              <a:t>注意：在Flink1.12时支持流批一体，DataSetAPI已经不推荐使用了，所以课程中除了个别案例使用DataSet外，后续其他案例都会优先使用DataStream流式API，既支持无界数据处理/流处理，也支持有界数据处理/批处理！当然Table&amp;SQL-API会单独学习。</a:t>
            </a:r>
          </a:p>
          <a:p>
            <a:r>
              <a:rPr lang="zh-CN" altLang="en-US"/>
              <a:t>https://ci.apache.org/projects/flink/flink-docs-release-1.12/dev/batch/</a:t>
            </a:r>
          </a:p>
          <a:p>
            <a:r>
              <a:rPr lang="zh-CN" altLang="en-US"/>
              <a:t>https://developer.aliyun.com/article/780123?spm=a2c6h.12873581.0.0.1e3e46ccbYFFrC</a:t>
            </a:r>
          </a:p>
        </p:txBody>
      </p:sp>
      <p:pic>
        <p:nvPicPr>
          <p:cNvPr id="39" name="图片 4"/>
          <p:cNvPicPr>
            <a:picLocks noChangeAspect="1"/>
          </p:cNvPicPr>
          <p:nvPr/>
        </p:nvPicPr>
        <p:blipFill>
          <a:blip r:embed="rId2"/>
          <a:stretch>
            <a:fillRect/>
          </a:stretch>
        </p:blipFill>
        <p:spPr>
          <a:xfrm>
            <a:off x="2172335" y="751205"/>
            <a:ext cx="6505575" cy="3400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前置说明</a:t>
            </a:r>
          </a:p>
        </p:txBody>
      </p:sp>
      <p:sp>
        <p:nvSpPr>
          <p:cNvPr id="4" name="文本占位符 3"/>
          <p:cNvSpPr>
            <a:spLocks noGrp="1"/>
          </p:cNvSpPr>
          <p:nvPr>
            <p:ph type="body" sz="quarter" idx="11"/>
          </p:nvPr>
        </p:nvSpPr>
        <p:spPr>
          <a:xfrm>
            <a:off x="710565" y="950595"/>
            <a:ext cx="10699115" cy="1347470"/>
          </a:xfrm>
        </p:spPr>
        <p:txBody>
          <a:bodyPr/>
          <a:lstStyle/>
          <a:p>
            <a:r>
              <a:rPr lang="zh-CN" altLang="en-US"/>
              <a:t>https://ci.apache.org/projects/flink/flink-docs-release-1.12/dev/datastream_api.html</a:t>
            </a:r>
          </a:p>
          <a:p>
            <a:r>
              <a:rPr lang="zh-CN" altLang="en-US"/>
              <a:t>编程模型</a:t>
            </a:r>
          </a:p>
          <a:p>
            <a:r>
              <a:rPr lang="zh-CN" altLang="en-US"/>
              <a:t>Flink 应用程序结构主要包含三部分,Source/Transformation/Sink,如下图所示：</a:t>
            </a:r>
          </a:p>
          <a:p>
            <a:endParaRPr lang="zh-CN" altLang="en-US"/>
          </a:p>
        </p:txBody>
      </p:sp>
      <p:pic>
        <p:nvPicPr>
          <p:cNvPr id="5" name="图片 4"/>
          <p:cNvPicPr>
            <a:picLocks noChangeAspect="1"/>
          </p:cNvPicPr>
          <p:nvPr/>
        </p:nvPicPr>
        <p:blipFill>
          <a:blip r:embed="rId2"/>
          <a:stretch>
            <a:fillRect/>
          </a:stretch>
        </p:blipFill>
        <p:spPr>
          <a:xfrm>
            <a:off x="2467610" y="2381250"/>
            <a:ext cx="7185660" cy="20961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前置说明</a:t>
            </a:r>
            <a:endParaRPr lang="zh-CN" altLang="en-US"/>
          </a:p>
        </p:txBody>
      </p:sp>
      <p:pic>
        <p:nvPicPr>
          <p:cNvPr id="41" name="图片 41" descr="YbZnoM"/>
          <p:cNvPicPr>
            <a:picLocks noChangeAspect="1"/>
          </p:cNvPicPr>
          <p:nvPr/>
        </p:nvPicPr>
        <p:blipFill>
          <a:blip r:embed="rId2"/>
          <a:stretch>
            <a:fillRect/>
          </a:stretch>
        </p:blipFill>
        <p:spPr>
          <a:xfrm>
            <a:off x="2374718" y="1052467"/>
            <a:ext cx="7654286" cy="51219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准备工程</a:t>
            </a:r>
          </a:p>
        </p:txBody>
      </p:sp>
      <p:sp>
        <p:nvSpPr>
          <p:cNvPr id="4" name="文本占位符 3"/>
          <p:cNvSpPr>
            <a:spLocks noGrp="1"/>
          </p:cNvSpPr>
          <p:nvPr>
            <p:ph type="body" sz="quarter" idx="11"/>
          </p:nvPr>
        </p:nvSpPr>
        <p:spPr>
          <a:xfrm>
            <a:off x="710565" y="941070"/>
            <a:ext cx="10699115" cy="4934585"/>
          </a:xfrm>
        </p:spPr>
        <p:txBody>
          <a:bodyPr/>
          <a:lstStyle/>
          <a:p>
            <a:r>
              <a:rPr lang="en-US" altLang="zh-CN"/>
              <a:t>log4j.properties</a:t>
            </a:r>
          </a:p>
          <a:p>
            <a:endParaRPr lang="en-US" altLang="zh-CN"/>
          </a:p>
          <a:p>
            <a:r>
              <a:rPr lang="en-US" altLang="zh-CN"/>
              <a:t>log4j.rootLogger=WARN, console</a:t>
            </a:r>
          </a:p>
          <a:p>
            <a:r>
              <a:rPr lang="en-US" altLang="zh-CN"/>
              <a:t>log4j.appender.console=org.apache.log4j.ConsoleAppender</a:t>
            </a:r>
          </a:p>
          <a:p>
            <a:r>
              <a:rPr lang="en-US" altLang="zh-CN"/>
              <a:t>log4j.appender.console.layout=org.apache.log4j.PatternLayout</a:t>
            </a:r>
          </a:p>
          <a:p>
            <a:r>
              <a:rPr lang="en-US" altLang="zh-CN"/>
              <a:t>log4j.appender.console.layout.ConversionPattern=%d{HH:mm:ss,SSS} %-5p %-60c %x - %m%n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flink </a:t>
            </a:r>
            <a:r>
              <a:rPr lang="zh-CN" altLang="en-US"/>
              <a:t>初体验</a:t>
            </a:r>
          </a:p>
        </p:txBody>
      </p:sp>
      <p:sp>
        <p:nvSpPr>
          <p:cNvPr id="4" name="文本占位符 3"/>
          <p:cNvSpPr>
            <a:spLocks noGrp="1"/>
          </p:cNvSpPr>
          <p:nvPr>
            <p:ph type="body" sz="quarter" idx="11"/>
          </p:nvPr>
        </p:nvSpPr>
        <p:spPr>
          <a:xfrm>
            <a:off x="710565" y="911860"/>
            <a:ext cx="10699115" cy="4963795"/>
          </a:xfrm>
        </p:spPr>
        <p:txBody>
          <a:bodyPr/>
          <a:lstStyle/>
          <a:p>
            <a:r>
              <a:rPr lang="zh-CN" altLang="en-US"/>
              <a:t>需求：</a:t>
            </a:r>
          </a:p>
          <a:p>
            <a:r>
              <a:rPr lang="zh-CN" altLang="en-US"/>
              <a:t>使用 </a:t>
            </a:r>
            <a:r>
              <a:rPr lang="en-US" altLang="zh-CN"/>
              <a:t>flink </a:t>
            </a:r>
            <a:r>
              <a:rPr lang="zh-CN" altLang="en-US"/>
              <a:t>实现 </a:t>
            </a:r>
            <a:r>
              <a:rPr lang="en-US" altLang="zh-CN"/>
              <a:t>WordCount</a:t>
            </a:r>
          </a:p>
          <a:p>
            <a:r>
              <a:rPr lang="zh-CN" altLang="en-US"/>
              <a:t>编程步骤：</a:t>
            </a:r>
          </a:p>
          <a:p>
            <a:r>
              <a:rPr lang="zh-CN" altLang="en-US"/>
              <a:t>https://ci.apache.org/projects/flink/flink-docs-release-1.12/dev/datastream_api.html</a:t>
            </a:r>
          </a:p>
          <a:p>
            <a:endParaRPr lang="zh-CN" altLang="en-US"/>
          </a:p>
          <a:p>
            <a:r>
              <a:rPr lang="zh-CN" altLang="en-US"/>
              <a:t>1.准备环境-env</a:t>
            </a:r>
          </a:p>
          <a:p>
            <a:r>
              <a:rPr lang="zh-CN" altLang="en-US"/>
              <a:t>2.准备数据-source</a:t>
            </a:r>
          </a:p>
          <a:p>
            <a:r>
              <a:rPr lang="zh-CN" altLang="en-US"/>
              <a:t>3.处理数据-transformation</a:t>
            </a:r>
          </a:p>
          <a:p>
            <a:r>
              <a:rPr lang="zh-CN" altLang="en-US"/>
              <a:t>4.输出结果-sink</a:t>
            </a:r>
          </a:p>
          <a:p>
            <a:r>
              <a:rPr lang="zh-CN" altLang="en-US"/>
              <a:t>5.触发执行-execute</a:t>
            </a:r>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880" y="331819"/>
            <a:ext cx="8771021" cy="517190"/>
          </a:xfrm>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1656080"/>
            <a:ext cx="10699115" cy="1691005"/>
          </a:xfrm>
        </p:spPr>
        <p:txBody>
          <a:bodyPr/>
          <a:lstStyle/>
          <a:p>
            <a:r>
              <a:rPr lang="zh-CN" altLang="en-US">
                <a:sym typeface="+mn-ea"/>
              </a:rPr>
              <a:t>其中创建环境可以使用如下3种方式:</a:t>
            </a:r>
            <a:endParaRPr lang="zh-CN" altLang="en-US"/>
          </a:p>
          <a:p>
            <a:r>
              <a:rPr lang="zh-CN" altLang="en-US"/>
              <a:t>getExecutionEnvironment() //推荐使用</a:t>
            </a:r>
          </a:p>
          <a:p>
            <a:r>
              <a:rPr lang="zh-CN" altLang="en-US"/>
              <a:t>createLocalEnvironment()</a:t>
            </a:r>
          </a:p>
          <a:p>
            <a:r>
              <a:rPr lang="zh-CN" altLang="en-US"/>
              <a:t>createRemoteEnvironment(String host, int port, String... jarFiles)</a:t>
            </a:r>
          </a:p>
        </p:txBody>
      </p:sp>
      <p:pic>
        <p:nvPicPr>
          <p:cNvPr id="14" name="图片 1"/>
          <p:cNvPicPr>
            <a:picLocks noChangeAspect="1"/>
          </p:cNvPicPr>
          <p:nvPr/>
        </p:nvPicPr>
        <p:blipFill>
          <a:blip r:embed="rId2"/>
          <a:stretch>
            <a:fillRect/>
          </a:stretch>
        </p:blipFill>
        <p:spPr>
          <a:xfrm>
            <a:off x="2250440" y="3460750"/>
            <a:ext cx="8051800" cy="223964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823595"/>
            <a:ext cx="10699115" cy="857250"/>
          </a:xfrm>
        </p:spPr>
        <p:txBody>
          <a:bodyPr/>
          <a:lstStyle/>
          <a:p>
            <a:r>
              <a:rPr lang="zh-CN" altLang="en-US"/>
              <a:t>代码实现</a:t>
            </a:r>
          </a:p>
          <a:p>
            <a:r>
              <a:rPr lang="zh-CN" altLang="en-US"/>
              <a:t>基于</a:t>
            </a:r>
            <a:r>
              <a:rPr lang="en-US" altLang="zh-CN"/>
              <a:t>DataSet</a:t>
            </a:r>
            <a:endParaRPr lang="zh-CN" altLang="en-US"/>
          </a:p>
          <a:p>
            <a:endParaRPr lang="zh-CN" altLang="en-US"/>
          </a:p>
        </p:txBody>
      </p:sp>
      <p:sp>
        <p:nvSpPr>
          <p:cNvPr id="5" name="矩形 4"/>
          <p:cNvSpPr/>
          <p:nvPr/>
        </p:nvSpPr>
        <p:spPr>
          <a:xfrm>
            <a:off x="1555750" y="2255520"/>
            <a:ext cx="8797925" cy="173101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a:solidFill>
                <a:srgbClr val="FFFFE4"/>
              </a:solidFill>
            </a:endParaRPr>
          </a:p>
        </p:txBody>
      </p:sp>
      <p:sp>
        <p:nvSpPr>
          <p:cNvPr id="7" name="矩形 6"/>
          <p:cNvSpPr/>
          <p:nvPr/>
        </p:nvSpPr>
        <p:spPr>
          <a:xfrm>
            <a:off x="710565" y="1905635"/>
            <a:ext cx="10302240" cy="233680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567815" y="2255520"/>
            <a:ext cx="8780780" cy="1814830"/>
          </a:xfrm>
          <a:prstGeom prst="rect">
            <a:avLst/>
          </a:prstGeom>
          <a:noFill/>
        </p:spPr>
        <p:txBody>
          <a:bodyPr wrap="square">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StreamExecutionEnvironment env = StreamExecutionEnvironment.getExecutionEnvironment();</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env.setRuntimeMode(RuntimeExecutionMode.AUTOMATIC);</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//env.setRuntimeMode(RuntimeExecutionMode.STREAMING);</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//env.setRuntimeMode(RuntimeExecutionMode.BATCH);</a:t>
            </a:r>
          </a:p>
          <a:p>
            <a:pPr fontAlgn="auto">
              <a:spcBef>
                <a:spcPts val="0"/>
              </a:spcBef>
              <a:spcAft>
                <a:spcPts val="0"/>
              </a:spcAft>
            </a:pP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        //2.准备数据-source</a:t>
            </a:r>
          </a:p>
          <a:p>
            <a:pPr fontAlgn="auto">
              <a:spcBef>
                <a:spcPts val="0"/>
              </a:spcBef>
              <a:spcAft>
                <a:spcPts val="0"/>
              </a:spcAft>
            </a:pPr>
            <a:r>
              <a:rPr lang="zh-CN" altLang="en-US" sz="1400" dirty="0">
                <a:solidFill>
                  <a:schemeClr val="tx1">
                    <a:lumMod val="65000"/>
                    <a:lumOff val="35000"/>
                  </a:schemeClr>
                </a:solidFill>
                <a:latin typeface="+mn-lt"/>
                <a:ea typeface="+mn-ea"/>
              </a:rPr>
              <a:t>        DataStream&lt;String&gt; linesDS = env.fromElements("itcast hadoop spark","itcast hadoop spark","itcast hadoop","itcast");</a:t>
            </a:r>
          </a:p>
        </p:txBody>
      </p:sp>
      <p:sp>
        <p:nvSpPr>
          <p:cNvPr id="9" name="文本占位符 3"/>
          <p:cNvSpPr>
            <a:spLocks noGrp="1"/>
          </p:cNvSpPr>
          <p:nvPr/>
        </p:nvSpPr>
        <p:spPr>
          <a:xfrm>
            <a:off x="710565" y="4400550"/>
            <a:ext cx="10699115" cy="85725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课程要求</a:t>
            </a:r>
          </a:p>
        </p:txBody>
      </p:sp>
      <p:sp>
        <p:nvSpPr>
          <p:cNvPr id="4" name="文本占位符 3"/>
          <p:cNvSpPr>
            <a:spLocks noGrp="1"/>
          </p:cNvSpPr>
          <p:nvPr>
            <p:ph type="body" sz="quarter" idx="11"/>
          </p:nvPr>
        </p:nvSpPr>
        <p:spPr/>
        <p:txBody>
          <a:bodyPr/>
          <a:lstStyle/>
          <a:p>
            <a:r>
              <a:rPr lang="zh-CN" altLang="en-US"/>
              <a:t>1.知识点：书读百遍，其义自现</a:t>
            </a:r>
          </a:p>
          <a:p>
            <a:r>
              <a:rPr lang="zh-CN" altLang="en-US"/>
              <a:t>需要反复复习！可以多刷笔记和课件，重要的知识点可以自己动手画图并整理思维导图。</a:t>
            </a:r>
          </a:p>
          <a:p>
            <a:r>
              <a:rPr lang="zh-CN" altLang="en-US"/>
              <a:t>2.代码：键盘敲烂，月薪过万</a:t>
            </a:r>
          </a:p>
          <a:p>
            <a:r>
              <a:rPr lang="zh-CN" altLang="en-US"/>
              <a:t>代码一定要自己动手至少操作一遍，不熟悉的代码/重点的代码要敲多遍。</a:t>
            </a:r>
          </a:p>
          <a:p>
            <a:r>
              <a:rPr lang="zh-CN" altLang="en-US"/>
              <a:t>3.bug：bug虐我千百遍，我待bug如初恋</a:t>
            </a:r>
          </a:p>
          <a:p>
            <a:r>
              <a:rPr lang="zh-CN" altLang="en-US"/>
              <a:t>尝试着自己多动手去解决，高级程序员和初级程序员的一个显著差异就是调bug的能力！</a:t>
            </a:r>
          </a:p>
          <a:p>
            <a:r>
              <a:rPr lang="zh-CN" altLang="en-US"/>
              <a:t>4.学习能力：学习力才是最大的竞争力</a:t>
            </a:r>
          </a:p>
          <a:p>
            <a:r>
              <a:rPr lang="zh-CN" altLang="en-US"/>
              <a:t>新技术层出不穷，唯有不断的学习成长才能保持竞争力！</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823595"/>
            <a:ext cx="10699115" cy="857250"/>
          </a:xfrm>
        </p:spPr>
        <p:txBody>
          <a:bodyPr/>
          <a:lstStyle/>
          <a:p>
            <a:r>
              <a:rPr lang="zh-CN" altLang="en-US"/>
              <a:t>代码实现</a:t>
            </a:r>
          </a:p>
          <a:p>
            <a:r>
              <a:rPr lang="zh-CN" altLang="en-US"/>
              <a:t>基于</a:t>
            </a:r>
            <a:r>
              <a:rPr lang="en-US" altLang="zh-CN"/>
              <a:t>DataStream</a:t>
            </a:r>
            <a:endParaRPr lang="zh-CN" altLang="en-US"/>
          </a:p>
          <a:p>
            <a:endParaRPr lang="zh-CN" altLang="en-US"/>
          </a:p>
        </p:txBody>
      </p:sp>
      <p:sp>
        <p:nvSpPr>
          <p:cNvPr id="5" name="矩形 4"/>
          <p:cNvSpPr/>
          <p:nvPr/>
        </p:nvSpPr>
        <p:spPr>
          <a:xfrm>
            <a:off x="1555750" y="2255520"/>
            <a:ext cx="8797925" cy="234823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a:solidFill>
                <a:srgbClr val="FFFFE4"/>
              </a:solidFill>
            </a:endParaRPr>
          </a:p>
        </p:txBody>
      </p:sp>
      <p:sp>
        <p:nvSpPr>
          <p:cNvPr id="7" name="矩形 6"/>
          <p:cNvSpPr/>
          <p:nvPr/>
        </p:nvSpPr>
        <p:spPr>
          <a:xfrm>
            <a:off x="710565" y="1905635"/>
            <a:ext cx="10302240" cy="300228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724660" y="2255520"/>
            <a:ext cx="8623935" cy="2245360"/>
          </a:xfrm>
          <a:prstGeom prst="rect">
            <a:avLst/>
          </a:prstGeom>
          <a:noFill/>
        </p:spPr>
        <p:txBody>
          <a:bodyPr wrap="square">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//新版本的流批统一API,既支持流处理也支持批处理</a:t>
            </a:r>
          </a:p>
          <a:p>
            <a:pPr fontAlgn="auto">
              <a:spcBef>
                <a:spcPts val="0"/>
              </a:spcBef>
              <a:spcAft>
                <a:spcPts val="0"/>
              </a:spcAft>
            </a:pPr>
            <a:r>
              <a:rPr lang="zh-CN" altLang="en-US" sz="1400" dirty="0">
                <a:solidFill>
                  <a:schemeClr val="tx1">
                    <a:lumMod val="65000"/>
                    <a:lumOff val="35000"/>
                  </a:schemeClr>
                </a:solidFill>
                <a:latin typeface="+mn-lt"/>
                <a:ea typeface="+mn-ea"/>
              </a:rPr>
              <a:t>        //1.准备环境-env</a:t>
            </a:r>
          </a:p>
          <a:p>
            <a:pPr fontAlgn="auto">
              <a:spcBef>
                <a:spcPts val="0"/>
              </a:spcBef>
              <a:spcAft>
                <a:spcPts val="0"/>
              </a:spcAft>
            </a:pPr>
            <a:r>
              <a:rPr lang="zh-CN" altLang="en-US" sz="1400" dirty="0">
                <a:solidFill>
                  <a:schemeClr val="tx1">
                    <a:lumMod val="65000"/>
                    <a:lumOff val="35000"/>
                  </a:schemeClr>
                </a:solidFill>
                <a:latin typeface="+mn-lt"/>
                <a:ea typeface="+mn-ea"/>
              </a:rPr>
              <a:t>        StreamExecutionEnvironment env = StreamExecutionEnvironment.getExecutionEnvironment();</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env.setRuntimeMode(RuntimeExecutionMode.AUTOMATIC);</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//env.setRuntimeMode(RuntimeExecutionMode.STREAMING);</a:t>
            </a:r>
          </a:p>
          <a:p>
            <a:pPr fontAlgn="auto">
              <a:spcBef>
                <a:spcPts val="0"/>
              </a:spcBef>
              <a:spcAft>
                <a:spcPts val="0"/>
              </a:spcAft>
            </a:pPr>
            <a:r>
              <a:rPr lang="zh-CN" altLang="en-US" sz="1400" dirty="0">
                <a:solidFill>
                  <a:schemeClr val="tx1">
                    <a:lumMod val="65000"/>
                    <a:lumOff val="35000"/>
                  </a:schemeClr>
                </a:solidFill>
                <a:latin typeface="+mn-lt"/>
                <a:ea typeface="+mn-ea"/>
              </a:rPr>
              <a:t>        //env.setRuntimeMode(RuntimeExecutionMode.BATCH);</a:t>
            </a:r>
          </a:p>
          <a:p>
            <a:pPr fontAlgn="auto">
              <a:spcBef>
                <a:spcPts val="0"/>
              </a:spcBef>
              <a:spcAft>
                <a:spcPts val="0"/>
              </a:spcAft>
            </a:pP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        //2.准备数据-source</a:t>
            </a:r>
          </a:p>
          <a:p>
            <a:pPr fontAlgn="auto">
              <a:spcBef>
                <a:spcPts val="0"/>
              </a:spcBef>
              <a:spcAft>
                <a:spcPts val="0"/>
              </a:spcAft>
            </a:pPr>
            <a:r>
              <a:rPr lang="zh-CN" altLang="en-US" sz="1400" dirty="0">
                <a:solidFill>
                  <a:schemeClr val="tx1">
                    <a:lumMod val="65000"/>
                    <a:lumOff val="35000"/>
                  </a:schemeClr>
                </a:solidFill>
                <a:latin typeface="+mn-lt"/>
                <a:ea typeface="+mn-ea"/>
              </a:rPr>
              <a:t>        DataStream&lt;String&gt; linesDS = env.fromElements("itcast hadoop spark","itcast hadoop spark","itcast hadoop","itcast");</a:t>
            </a:r>
          </a:p>
        </p:txBody>
      </p:sp>
      <p:sp>
        <p:nvSpPr>
          <p:cNvPr id="9" name="文本占位符 3"/>
          <p:cNvSpPr>
            <a:spLocks noGrp="1"/>
          </p:cNvSpPr>
          <p:nvPr/>
        </p:nvSpPr>
        <p:spPr>
          <a:xfrm>
            <a:off x="710565" y="4400550"/>
            <a:ext cx="10699115" cy="85725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823595"/>
            <a:ext cx="10699115" cy="857250"/>
          </a:xfrm>
        </p:spPr>
        <p:txBody>
          <a:bodyPr/>
          <a:lstStyle/>
          <a:p>
            <a:r>
              <a:rPr lang="zh-CN" altLang="en-US"/>
              <a:t>代码实现</a:t>
            </a:r>
          </a:p>
          <a:p>
            <a:r>
              <a:rPr lang="en-US" altLang="zh-CN"/>
              <a:t>lambda</a:t>
            </a:r>
            <a:r>
              <a:rPr lang="zh-CN" altLang="en-US"/>
              <a:t>版</a:t>
            </a:r>
          </a:p>
          <a:p>
            <a:endParaRPr lang="zh-CN" altLang="en-US"/>
          </a:p>
        </p:txBody>
      </p:sp>
      <p:sp>
        <p:nvSpPr>
          <p:cNvPr id="5" name="矩形 4"/>
          <p:cNvSpPr/>
          <p:nvPr/>
        </p:nvSpPr>
        <p:spPr>
          <a:xfrm>
            <a:off x="1555750" y="2255520"/>
            <a:ext cx="8797925" cy="234823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a:solidFill>
                <a:srgbClr val="FFFFE4"/>
              </a:solidFill>
            </a:endParaRPr>
          </a:p>
        </p:txBody>
      </p:sp>
      <p:sp>
        <p:nvSpPr>
          <p:cNvPr id="7" name="矩形 6"/>
          <p:cNvSpPr/>
          <p:nvPr/>
        </p:nvSpPr>
        <p:spPr>
          <a:xfrm>
            <a:off x="710565" y="1905635"/>
            <a:ext cx="10302240" cy="300228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724660" y="2255520"/>
            <a:ext cx="8623935" cy="2245360"/>
          </a:xfrm>
          <a:prstGeom prst="rect">
            <a:avLst/>
          </a:prstGeom>
          <a:noFill/>
        </p:spPr>
        <p:txBody>
          <a:bodyPr wrap="square">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//lambda表达式就是一个函数,函数的本质就是对象</a:t>
            </a:r>
          </a:p>
          <a:p>
            <a:pPr fontAlgn="auto">
              <a:spcBef>
                <a:spcPts val="0"/>
              </a:spcBef>
              <a:spcAft>
                <a:spcPts val="0"/>
              </a:spcAft>
            </a:pPr>
            <a:r>
              <a:rPr lang="zh-CN" altLang="en-US" sz="1400" dirty="0">
                <a:solidFill>
                  <a:schemeClr val="tx1">
                    <a:lumMod val="65000"/>
                    <a:lumOff val="35000"/>
                  </a:schemeClr>
                </a:solidFill>
                <a:latin typeface="+mn-lt"/>
                <a:ea typeface="+mn-ea"/>
              </a:rPr>
              <a:t>        DataStream&lt;String&gt; wordsDS = linesDS.flatMap(</a:t>
            </a:r>
          </a:p>
          <a:p>
            <a:pPr fontAlgn="auto">
              <a:spcBef>
                <a:spcPts val="0"/>
              </a:spcBef>
              <a:spcAft>
                <a:spcPts val="0"/>
              </a:spcAft>
            </a:pPr>
            <a:r>
              <a:rPr lang="zh-CN" altLang="en-US" sz="1400" dirty="0">
                <a:solidFill>
                  <a:schemeClr val="tx1">
                    <a:lumMod val="65000"/>
                    <a:lumOff val="35000"/>
                  </a:schemeClr>
                </a:solidFill>
                <a:latin typeface="+mn-lt"/>
                <a:ea typeface="+mn-ea"/>
              </a:rPr>
              <a:t>                (String value, Collector&lt;String&gt; out) -&gt; Arrays.stream(value.split(" ")).forEach(out::collect)</a:t>
            </a:r>
          </a:p>
          <a:p>
            <a:pPr fontAlgn="auto">
              <a:spcBef>
                <a:spcPts val="0"/>
              </a:spcBef>
              <a:spcAft>
                <a:spcPts val="0"/>
              </a:spcAft>
            </a:pPr>
            <a:r>
              <a:rPr lang="zh-CN" altLang="en-US" sz="1400" dirty="0">
                <a:solidFill>
                  <a:schemeClr val="tx1">
                    <a:lumMod val="65000"/>
                    <a:lumOff val="35000"/>
                  </a:schemeClr>
                </a:solidFill>
                <a:latin typeface="+mn-lt"/>
                <a:ea typeface="+mn-ea"/>
              </a:rPr>
              <a:t>        ).returns(Types.STRING);</a:t>
            </a:r>
          </a:p>
          <a:p>
            <a:pPr fontAlgn="auto">
              <a:spcBef>
                <a:spcPts val="0"/>
              </a:spcBef>
              <a:spcAft>
                <a:spcPts val="0"/>
              </a:spcAft>
            </a:pPr>
            <a:r>
              <a:rPr lang="zh-CN" altLang="en-US" sz="1400" dirty="0">
                <a:solidFill>
                  <a:schemeClr val="tx1">
                    <a:lumMod val="65000"/>
                    <a:lumOff val="35000"/>
                  </a:schemeClr>
                </a:solidFill>
                <a:latin typeface="+mn-lt"/>
                <a:ea typeface="+mn-ea"/>
              </a:rPr>
              <a:t>//3.2对集合中的每个单词记为1</a:t>
            </a:r>
          </a:p>
          <a:p>
            <a:pPr fontAlgn="auto">
              <a:spcBef>
                <a:spcPts val="0"/>
              </a:spcBef>
              <a:spcAft>
                <a:spcPts val="0"/>
              </a:spcAft>
            </a:pPr>
            <a:r>
              <a:rPr lang="zh-CN" altLang="en-US" sz="1400" dirty="0">
                <a:solidFill>
                  <a:schemeClr val="tx1">
                    <a:lumMod val="65000"/>
                    <a:lumOff val="35000"/>
                  </a:schemeClr>
                </a:solidFill>
                <a:latin typeface="+mn-lt"/>
                <a:ea typeface="+mn-ea"/>
              </a:rPr>
              <a:t>        /*</a:t>
            </a:r>
          </a:p>
          <a:p>
            <a:pPr fontAlgn="auto">
              <a:spcBef>
                <a:spcPts val="0"/>
              </a:spcBef>
              <a:spcAft>
                <a:spcPts val="0"/>
              </a:spcAft>
            </a:pPr>
            <a:r>
              <a:rPr lang="zh-CN" altLang="en-US" sz="1400" dirty="0">
                <a:solidFill>
                  <a:schemeClr val="tx1">
                    <a:lumMod val="65000"/>
                    <a:lumOff val="35000"/>
                  </a:schemeClr>
                </a:solidFill>
                <a:latin typeface="+mn-lt"/>
                <a:ea typeface="+mn-ea"/>
              </a:rPr>
              <a:t>        public interface MapFunction&lt;T, O&gt; extends Function, Serializable {</a:t>
            </a:r>
          </a:p>
          <a:p>
            <a:pPr fontAlgn="auto">
              <a:spcBef>
                <a:spcPts val="0"/>
              </a:spcBef>
              <a:spcAft>
                <a:spcPts val="0"/>
              </a:spcAft>
            </a:pPr>
            <a:r>
              <a:rPr lang="zh-CN" altLang="en-US" sz="1400" dirty="0">
                <a:solidFill>
                  <a:schemeClr val="tx1">
                    <a:lumMod val="65000"/>
                    <a:lumOff val="35000"/>
                  </a:schemeClr>
                </a:solidFill>
                <a:latin typeface="+mn-lt"/>
                <a:ea typeface="+mn-ea"/>
              </a:rPr>
              <a:t>            O map(T value) throws Exception;</a:t>
            </a:r>
          </a:p>
          <a:p>
            <a:pPr fontAlgn="auto">
              <a:spcBef>
                <a:spcPts val="0"/>
              </a:spcBef>
              <a:spcAft>
                <a:spcPts val="0"/>
              </a:spcAft>
            </a:pPr>
            <a:r>
              <a:rPr lang="zh-CN" altLang="en-US" sz="1400" dirty="0">
                <a:solidFill>
                  <a:schemeClr val="tx1">
                    <a:lumMod val="65000"/>
                    <a:lumOff val="35000"/>
                  </a:schemeClr>
                </a:solidFill>
                <a:latin typeface="+mn-lt"/>
                <a:ea typeface="+mn-ea"/>
              </a:rPr>
              <a:t>        }</a:t>
            </a:r>
          </a:p>
          <a:p>
            <a:pPr fontAlgn="auto">
              <a:spcBef>
                <a:spcPts val="0"/>
              </a:spcBef>
              <a:spcAft>
                <a:spcPts val="0"/>
              </a:spcAft>
            </a:pPr>
            <a:r>
              <a:rPr lang="zh-CN" altLang="en-US" sz="1400" dirty="0">
                <a:solidFill>
                  <a:schemeClr val="tx1">
                    <a:lumMod val="65000"/>
                    <a:lumOff val="35000"/>
                  </a:schemeClr>
                </a:solidFill>
                <a:latin typeface="+mn-lt"/>
                <a:ea typeface="+mn-ea"/>
              </a:rPr>
              <a:t>         */</a:t>
            </a:r>
          </a:p>
        </p:txBody>
      </p:sp>
      <p:sp>
        <p:nvSpPr>
          <p:cNvPr id="9" name="文本占位符 3"/>
          <p:cNvSpPr>
            <a:spLocks noGrp="1"/>
          </p:cNvSpPr>
          <p:nvPr/>
        </p:nvSpPr>
        <p:spPr>
          <a:xfrm>
            <a:off x="710565" y="4400550"/>
            <a:ext cx="10699115" cy="85725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823595"/>
            <a:ext cx="10699115" cy="857250"/>
          </a:xfrm>
        </p:spPr>
        <p:txBody>
          <a:bodyPr/>
          <a:lstStyle/>
          <a:p>
            <a:r>
              <a:rPr lang="zh-CN"/>
              <a:t>在 </a:t>
            </a:r>
            <a:r>
              <a:rPr lang="en-US" altLang="zh-CN"/>
              <a:t>yarn </a:t>
            </a:r>
            <a:r>
              <a:rPr lang="zh-CN" altLang="en-US"/>
              <a:t>上运行</a:t>
            </a:r>
          </a:p>
        </p:txBody>
      </p:sp>
      <p:sp>
        <p:nvSpPr>
          <p:cNvPr id="5" name="矩形 4"/>
          <p:cNvSpPr/>
          <p:nvPr/>
        </p:nvSpPr>
        <p:spPr>
          <a:xfrm>
            <a:off x="1556385" y="1680845"/>
            <a:ext cx="8797925" cy="201168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a:solidFill>
                <a:srgbClr val="FFFFE4"/>
              </a:solidFill>
            </a:endParaRPr>
          </a:p>
        </p:txBody>
      </p:sp>
      <p:sp>
        <p:nvSpPr>
          <p:cNvPr id="7" name="矩形 6"/>
          <p:cNvSpPr/>
          <p:nvPr/>
        </p:nvSpPr>
        <p:spPr>
          <a:xfrm>
            <a:off x="710565" y="1444625"/>
            <a:ext cx="10302240" cy="233680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96720" y="1765300"/>
            <a:ext cx="8516620" cy="1599565"/>
          </a:xfrm>
          <a:prstGeom prst="rect">
            <a:avLst/>
          </a:prstGeom>
          <a:noFill/>
        </p:spPr>
        <p:txBody>
          <a:bodyPr wrap="square">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注意：</a:t>
            </a:r>
          </a:p>
          <a:p>
            <a:pPr fontAlgn="auto">
              <a:spcBef>
                <a:spcPts val="0"/>
              </a:spcBef>
              <a:spcAft>
                <a:spcPts val="0"/>
              </a:spcAft>
            </a:pPr>
            <a:endParaRPr lang="zh-CN" altLang="en-US" sz="140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写入HDFS如果存在权限问题:</a:t>
            </a:r>
          </a:p>
          <a:p>
            <a:pPr fontAlgn="auto">
              <a:spcBef>
                <a:spcPts val="0"/>
              </a:spcBef>
              <a:spcAft>
                <a:spcPts val="0"/>
              </a:spcAft>
            </a:pPr>
            <a:r>
              <a:rPr lang="zh-CN" altLang="en-US" sz="1400" dirty="0">
                <a:solidFill>
                  <a:schemeClr val="tx1">
                    <a:lumMod val="65000"/>
                    <a:lumOff val="35000"/>
                  </a:schemeClr>
                </a:solidFill>
                <a:latin typeface="+mn-lt"/>
                <a:ea typeface="+mn-ea"/>
              </a:rPr>
              <a:t>进行如下设置:</a:t>
            </a:r>
          </a:p>
          <a:p>
            <a:pPr fontAlgn="auto">
              <a:spcBef>
                <a:spcPts val="0"/>
              </a:spcBef>
              <a:spcAft>
                <a:spcPts val="0"/>
              </a:spcAft>
            </a:pPr>
            <a:r>
              <a:rPr lang="zh-CN" altLang="en-US" sz="1400" dirty="0">
                <a:solidFill>
                  <a:schemeClr val="tx1">
                    <a:lumMod val="65000"/>
                    <a:lumOff val="35000"/>
                  </a:schemeClr>
                </a:solidFill>
                <a:latin typeface="+mn-lt"/>
                <a:ea typeface="+mn-ea"/>
              </a:rPr>
              <a:t>hadoop fs -chmod -R 777  /</a:t>
            </a:r>
          </a:p>
          <a:p>
            <a:pPr fontAlgn="auto">
              <a:spcBef>
                <a:spcPts val="0"/>
              </a:spcBef>
              <a:spcAft>
                <a:spcPts val="0"/>
              </a:spcAft>
            </a:pPr>
            <a:r>
              <a:rPr lang="zh-CN" altLang="en-US" sz="1400" dirty="0">
                <a:solidFill>
                  <a:schemeClr val="tx1">
                    <a:lumMod val="65000"/>
                    <a:lumOff val="35000"/>
                  </a:schemeClr>
                </a:solidFill>
                <a:latin typeface="+mn-lt"/>
                <a:ea typeface="+mn-ea"/>
              </a:rPr>
              <a:t>并在代码中添加:</a:t>
            </a:r>
          </a:p>
          <a:p>
            <a:pPr fontAlgn="auto">
              <a:spcBef>
                <a:spcPts val="0"/>
              </a:spcBef>
              <a:spcAft>
                <a:spcPts val="0"/>
              </a:spcAft>
            </a:pPr>
            <a:r>
              <a:rPr lang="zh-CN" altLang="en-US" sz="1400" dirty="0">
                <a:solidFill>
                  <a:schemeClr val="tx1">
                    <a:lumMod val="65000"/>
                    <a:lumOff val="35000"/>
                  </a:schemeClr>
                </a:solidFill>
                <a:latin typeface="+mn-lt"/>
                <a:ea typeface="+mn-ea"/>
              </a:rPr>
              <a:t>System.setProperty("HADOOP_USER_NAME", "root")</a:t>
            </a:r>
          </a:p>
        </p:txBody>
      </p:sp>
      <p:sp>
        <p:nvSpPr>
          <p:cNvPr id="9" name="文本占位符 3"/>
          <p:cNvSpPr>
            <a:spLocks noGrp="1"/>
          </p:cNvSpPr>
          <p:nvPr/>
        </p:nvSpPr>
        <p:spPr>
          <a:xfrm>
            <a:off x="710565" y="4015105"/>
            <a:ext cx="10699115" cy="8636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endParaRPr lang="zh-CN" altLang="en-US"/>
          </a:p>
        </p:txBody>
      </p:sp>
      <p:sp>
        <p:nvSpPr>
          <p:cNvPr id="8" name="矩形 7"/>
          <p:cNvSpPr/>
          <p:nvPr/>
        </p:nvSpPr>
        <p:spPr>
          <a:xfrm>
            <a:off x="1650365" y="3868420"/>
            <a:ext cx="8797925" cy="2753360"/>
          </a:xfrm>
          <a:prstGeom prst="rect">
            <a:avLst/>
          </a:prstGeom>
          <a:solidFill>
            <a:srgbClr val="FFFFE4"/>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zh-CN" altLang="en-US">
              <a:solidFill>
                <a:srgbClr val="FFFFE4"/>
              </a:solidFill>
            </a:endParaRPr>
          </a:p>
        </p:txBody>
      </p:sp>
      <p:sp>
        <p:nvSpPr>
          <p:cNvPr id="10" name="矩形 9"/>
          <p:cNvSpPr/>
          <p:nvPr/>
        </p:nvSpPr>
        <p:spPr>
          <a:xfrm>
            <a:off x="711200" y="3691890"/>
            <a:ext cx="10395585" cy="2988945"/>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687830" y="3869055"/>
            <a:ext cx="8722360" cy="2676525"/>
          </a:xfrm>
          <a:prstGeom prst="rect">
            <a:avLst/>
          </a:prstGeom>
          <a:noFill/>
        </p:spPr>
        <p:txBody>
          <a:bodyPr>
            <a:spAutoFit/>
          </a:bodyPr>
          <a:lstStyle/>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//2.准备数据-source</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DataStream&lt;String&gt; linesDS = env.fromElements("itcast hadoop spark", "itcast hadoop spark", "itcast hadoop", "itcast");</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//3.处理数据-transformation</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DataStream&lt;Tuple2&lt;String, Integer&gt;&gt; result = linesDS</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.flatMap(</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(String value, Collector&lt;String&gt; out) -&gt; Arrays.stream(value.split(" ")).forEach(out::collect)</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).returns(Types.STRING)</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.map(</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(String value) -&gt; Tuple2.of(value, 1)</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).returns(Types.TUPLE(Types.STRING, Types.INT))</a:t>
            </a:r>
          </a:p>
          <a:p>
            <a:pPr algn="l" fontAlgn="auto">
              <a:spcBef>
                <a:spcPts val="0"/>
              </a:spcBef>
              <a:spcAft>
                <a:spcPts val="0"/>
              </a:spcAft>
              <a:buClrTx/>
              <a:buSzTx/>
              <a:buNone/>
            </a:pPr>
            <a:r>
              <a:rPr lang="zh-CN" altLang="en-US" sz="1400" dirty="0">
                <a:solidFill>
                  <a:schemeClr val="tx1">
                    <a:lumMod val="65000"/>
                    <a:lumOff val="35000"/>
                  </a:schemeClr>
                </a:solidFill>
                <a:latin typeface="+mn-lt"/>
                <a:ea typeface="+mn-ea"/>
              </a:rPr>
              <a:t>                .keyBy((KeySelector&lt;Tuple2&lt;String, Integer&gt;, String&gt;) t -&gt; t.f0).sum(1);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a:xfrm>
            <a:off x="710565" y="882650"/>
            <a:ext cx="10699115" cy="553085"/>
          </a:xfrm>
        </p:spPr>
        <p:txBody>
          <a:bodyPr/>
          <a:lstStyle/>
          <a:p>
            <a:r>
              <a:rPr lang="en-US" altLang="zh-CN"/>
              <a:t>2.</a:t>
            </a:r>
            <a:r>
              <a:rPr lang="zh-CN" altLang="en-US"/>
              <a:t>打包</a:t>
            </a:r>
          </a:p>
        </p:txBody>
      </p:sp>
      <p:pic>
        <p:nvPicPr>
          <p:cNvPr id="61" name="图片 3"/>
          <p:cNvPicPr>
            <a:picLocks noChangeAspect="1"/>
          </p:cNvPicPr>
          <p:nvPr/>
        </p:nvPicPr>
        <p:blipFill>
          <a:blip r:embed="rId2"/>
          <a:stretch>
            <a:fillRect/>
          </a:stretch>
        </p:blipFill>
        <p:spPr>
          <a:xfrm>
            <a:off x="3063875" y="1540193"/>
            <a:ext cx="5692140" cy="3776345"/>
          </a:xfrm>
          <a:prstGeom prst="rect">
            <a:avLst/>
          </a:prstGeom>
          <a:noFill/>
          <a:ln>
            <a:noFill/>
          </a:ln>
        </p:spPr>
      </p:pic>
      <p:sp>
        <p:nvSpPr>
          <p:cNvPr id="5" name="文本占位符 3"/>
          <p:cNvSpPr>
            <a:spLocks noGrp="1"/>
          </p:cNvSpPr>
          <p:nvPr/>
        </p:nvSpPr>
        <p:spPr>
          <a:xfrm>
            <a:off x="746760" y="5733415"/>
            <a:ext cx="10699115" cy="55308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a:t>3.</a:t>
            </a:r>
            <a:r>
              <a:rPr lang="zh-CN" altLang="en-US"/>
              <a:t>改名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pic>
        <p:nvPicPr>
          <p:cNvPr id="22" name="图片 1"/>
          <p:cNvPicPr>
            <a:picLocks noChangeAspect="1"/>
          </p:cNvPicPr>
          <p:nvPr/>
        </p:nvPicPr>
        <p:blipFill>
          <a:blip r:embed="rId2"/>
          <a:stretch>
            <a:fillRect/>
          </a:stretch>
        </p:blipFill>
        <p:spPr>
          <a:xfrm>
            <a:off x="2287905" y="1012190"/>
            <a:ext cx="7066280" cy="2374265"/>
          </a:xfrm>
          <a:prstGeom prst="rect">
            <a:avLst/>
          </a:prstGeom>
          <a:noFill/>
          <a:ln>
            <a:noFill/>
          </a:ln>
        </p:spPr>
      </p:pic>
      <p:sp>
        <p:nvSpPr>
          <p:cNvPr id="5" name="文本占位符 4"/>
          <p:cNvSpPr>
            <a:spLocks noGrp="1"/>
          </p:cNvSpPr>
          <p:nvPr>
            <p:ph type="body" sz="quarter" idx="11"/>
          </p:nvPr>
        </p:nvSpPr>
        <p:spPr>
          <a:xfrm>
            <a:off x="710565" y="3528695"/>
            <a:ext cx="10699115" cy="553085"/>
          </a:xfrm>
        </p:spPr>
        <p:txBody>
          <a:bodyPr/>
          <a:lstStyle/>
          <a:p>
            <a:r>
              <a:rPr lang="en-US" altLang="zh-CN"/>
              <a:t>3.</a:t>
            </a:r>
            <a:r>
              <a:rPr lang="zh-CN" altLang="en-US"/>
              <a:t>上传</a:t>
            </a:r>
          </a:p>
        </p:txBody>
      </p:sp>
      <p:pic>
        <p:nvPicPr>
          <p:cNvPr id="64" name="图片 4"/>
          <p:cNvPicPr>
            <a:picLocks noChangeAspect="1"/>
          </p:cNvPicPr>
          <p:nvPr/>
        </p:nvPicPr>
        <p:blipFill>
          <a:blip r:embed="rId3"/>
          <a:stretch>
            <a:fillRect/>
          </a:stretch>
        </p:blipFill>
        <p:spPr>
          <a:xfrm>
            <a:off x="2287905" y="4288155"/>
            <a:ext cx="6974205" cy="178625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flink </a:t>
            </a:r>
            <a:r>
              <a:rPr lang="zh-CN" altLang="en-US"/>
              <a:t>初体验</a:t>
            </a:r>
          </a:p>
        </p:txBody>
      </p:sp>
      <p:sp>
        <p:nvSpPr>
          <p:cNvPr id="4" name="文本占位符 3"/>
          <p:cNvSpPr>
            <a:spLocks noGrp="1"/>
          </p:cNvSpPr>
          <p:nvPr>
            <p:ph type="body" sz="quarter" idx="11"/>
          </p:nvPr>
        </p:nvSpPr>
        <p:spPr>
          <a:xfrm>
            <a:off x="710565" y="911860"/>
            <a:ext cx="10699115" cy="554355"/>
          </a:xfrm>
        </p:spPr>
        <p:txBody>
          <a:bodyPr/>
          <a:lstStyle/>
          <a:p>
            <a:r>
              <a:rPr lang="en-US" altLang="zh-CN"/>
              <a:t>4.</a:t>
            </a:r>
            <a:r>
              <a:rPr lang="zh-CN" altLang="en-US"/>
              <a:t>提交执行</a:t>
            </a:r>
          </a:p>
          <a:p>
            <a:r>
              <a:rPr lang="zh-CN" altLang="en-US"/>
              <a:t>https://ci.apache.org/projects/flink/flink-docs-release-1.12/dev/datastream_execution_mode.html</a:t>
            </a:r>
          </a:p>
          <a:p>
            <a:endParaRPr lang="zh-CN" altLang="en-US"/>
          </a:p>
          <a:p>
            <a:endParaRPr lang="zh-CN" altLang="en-US"/>
          </a:p>
          <a:p>
            <a:endParaRPr lang="zh-CN" altLang="en-US"/>
          </a:p>
        </p:txBody>
      </p:sp>
      <p:pic>
        <p:nvPicPr>
          <p:cNvPr id="81" name="图片 5"/>
          <p:cNvPicPr>
            <a:picLocks noChangeAspect="1"/>
          </p:cNvPicPr>
          <p:nvPr/>
        </p:nvPicPr>
        <p:blipFill>
          <a:blip r:embed="rId2"/>
          <a:stretch>
            <a:fillRect/>
          </a:stretch>
        </p:blipFill>
        <p:spPr>
          <a:xfrm>
            <a:off x="3017520" y="1887220"/>
            <a:ext cx="6084570" cy="41744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初体验</a:t>
            </a:r>
            <a:endParaRPr lang="zh-CN" altLang="en-US"/>
          </a:p>
        </p:txBody>
      </p:sp>
      <p:sp>
        <p:nvSpPr>
          <p:cNvPr id="4" name="文本占位符 3"/>
          <p:cNvSpPr>
            <a:spLocks noGrp="1"/>
          </p:cNvSpPr>
          <p:nvPr>
            <p:ph type="body" sz="quarter" idx="11"/>
          </p:nvPr>
        </p:nvSpPr>
        <p:spPr/>
        <p:txBody>
          <a:bodyPr/>
          <a:lstStyle/>
          <a:p>
            <a:r>
              <a:rPr lang="zh-CN" altLang="en-US"/>
              <a:t>/export/server/flink/bin/flink run -Dexecution.runtime-mode=BATCH -m yarn-cluster -yjm 1024 -ytm 1024 -c cn.itcast.hello.WordCount4_Yarn /root/wc.jar --output hdfs://node1:8020/wordcount/output_xx</a:t>
            </a:r>
          </a:p>
          <a:p>
            <a:endParaRPr lang="zh-CN" altLang="en-US"/>
          </a:p>
          <a:p>
            <a:endParaRPr lang="zh-CN" altLang="en-US"/>
          </a:p>
          <a:p>
            <a:r>
              <a:rPr lang="zh-CN" altLang="en-US"/>
              <a:t>5.在Web页面可以观察到提交的程序：</a:t>
            </a:r>
          </a:p>
          <a:p>
            <a:r>
              <a:rPr lang="zh-CN" altLang="en-US"/>
              <a:t>http://node1:8088/cluster</a:t>
            </a:r>
          </a:p>
          <a:p>
            <a:r>
              <a:rPr lang="zh-CN" altLang="en-US"/>
              <a:t>http://node1:50070/explorer.html#/</a:t>
            </a:r>
          </a:p>
          <a:p>
            <a:r>
              <a:rPr lang="zh-CN" altLang="en-US"/>
              <a:t>或者在Standalone模式下使用web界面提交</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466080" y="2768283"/>
            <a:ext cx="6725920" cy="548322"/>
          </a:xfrm>
        </p:spPr>
        <p:txBody>
          <a:bodyPr>
            <a:normAutofit fontScale="90000"/>
          </a:bodyPr>
          <a:lstStyle/>
          <a:p>
            <a:r>
              <a:rPr lang="zh-CN" altLang="en-US" dirty="0"/>
              <a:t>第五章 </a:t>
            </a:r>
            <a:r>
              <a:rPr lang="en-US" dirty="0"/>
              <a:t>flink</a:t>
            </a:r>
            <a:r>
              <a:rPr lang="zh-CN" altLang="en-US" dirty="0"/>
              <a:t>原理初探</a:t>
            </a:r>
          </a:p>
        </p:txBody>
      </p:sp>
      <p:sp>
        <p:nvSpPr>
          <p:cNvPr id="5" name="文本占位符 4"/>
          <p:cNvSpPr>
            <a:spLocks noGrp="1"/>
          </p:cNvSpPr>
          <p:nvPr>
            <p:ph type="body" sz="quarter" idx="11"/>
          </p:nvPr>
        </p:nvSpPr>
        <p:spPr/>
        <p:txBody>
          <a:bodyPr/>
          <a:lstStyle/>
          <a:p>
            <a:r>
              <a:rPr lang="en-US" altLang="zh-CN" dirty="0"/>
              <a:t>05</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角色分工</a:t>
            </a:r>
            <a:endParaRPr lang="zh-CN" altLang="en-US"/>
          </a:p>
        </p:txBody>
      </p:sp>
      <p:sp>
        <p:nvSpPr>
          <p:cNvPr id="4" name="文本占位符 3"/>
          <p:cNvSpPr>
            <a:spLocks noGrp="1"/>
          </p:cNvSpPr>
          <p:nvPr>
            <p:ph type="body" sz="quarter" idx="11"/>
          </p:nvPr>
        </p:nvSpPr>
        <p:spPr>
          <a:xfrm>
            <a:off x="710565" y="1137285"/>
            <a:ext cx="10699115" cy="4738370"/>
          </a:xfrm>
        </p:spPr>
        <p:txBody>
          <a:bodyPr/>
          <a:lstStyle/>
          <a:p>
            <a:r>
              <a:rPr lang="zh-CN" altLang="en-US"/>
              <a:t>在实际生产中，Flink 都是以集群在运行，在运行的过程中包含了两类进程。</a:t>
            </a:r>
          </a:p>
          <a:p>
            <a:r>
              <a:rPr lang="zh-CN" altLang="en-US"/>
              <a:t>JobManager：</a:t>
            </a:r>
          </a:p>
          <a:p>
            <a:r>
              <a:rPr lang="zh-CN" altLang="en-US"/>
              <a:t>它扮演的是集群管理者的角色，负责调度任务、协调 checkpoints、协调故障恢复、收集 Job 的状态信息，并管理 Flink 集群中的从节点 TaskManager。</a:t>
            </a:r>
          </a:p>
          <a:p>
            <a:r>
              <a:rPr lang="zh-CN" altLang="en-US"/>
              <a:t>TaskManager：</a:t>
            </a:r>
          </a:p>
          <a:p>
            <a:r>
              <a:rPr lang="zh-CN" altLang="en-US"/>
              <a:t>实际负责执行计算的 Worker，在其上执行 Flink Job 的一组 Task；TaskManager 还是所在节点的管理员，它负责把该节点上的服务器信息比如内存、磁盘、任务运行情况等向 JobManager 汇报。</a:t>
            </a:r>
          </a:p>
          <a:p>
            <a:r>
              <a:rPr lang="zh-CN" altLang="en-US"/>
              <a:t>Client：</a:t>
            </a:r>
          </a:p>
          <a:p>
            <a:r>
              <a:rPr lang="zh-CN" altLang="en-US"/>
              <a:t>用户在提交编写好的 Flink 工程时，会先创建一个客户端再进行提交，这个客户端就是 Client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角色分工</a:t>
            </a:r>
            <a:endParaRPr lang="zh-CN" altLang="en-US"/>
          </a:p>
        </p:txBody>
      </p:sp>
      <p:pic>
        <p:nvPicPr>
          <p:cNvPr id="21" name="图片 1"/>
          <p:cNvPicPr>
            <a:picLocks noChangeAspect="1"/>
          </p:cNvPicPr>
          <p:nvPr/>
        </p:nvPicPr>
        <p:blipFill>
          <a:blip r:embed="rId2"/>
          <a:stretch>
            <a:fillRect/>
          </a:stretch>
        </p:blipFill>
        <p:spPr>
          <a:xfrm>
            <a:off x="2637427" y="1171574"/>
            <a:ext cx="6895992" cy="50724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框架版本</a:t>
            </a:r>
          </a:p>
        </p:txBody>
      </p:sp>
      <p:pic>
        <p:nvPicPr>
          <p:cNvPr id="5" name="图片 1"/>
          <p:cNvPicPr>
            <a:picLocks noChangeAspect="1"/>
          </p:cNvPicPr>
          <p:nvPr/>
        </p:nvPicPr>
        <p:blipFill>
          <a:blip r:embed="rId2"/>
          <a:stretch>
            <a:fillRect/>
          </a:stretch>
        </p:blipFill>
        <p:spPr>
          <a:xfrm>
            <a:off x="3159443" y="956628"/>
            <a:ext cx="5694045" cy="2487295"/>
          </a:xfrm>
          <a:prstGeom prst="rect">
            <a:avLst/>
          </a:prstGeom>
          <a:noFill/>
          <a:ln>
            <a:noFill/>
          </a:ln>
        </p:spPr>
      </p:pic>
      <p:pic>
        <p:nvPicPr>
          <p:cNvPr id="75" name="图片 6"/>
          <p:cNvPicPr>
            <a:picLocks noChangeAspect="1"/>
          </p:cNvPicPr>
          <p:nvPr/>
        </p:nvPicPr>
        <p:blipFill>
          <a:blip r:embed="rId3"/>
          <a:stretch>
            <a:fillRect/>
          </a:stretch>
        </p:blipFill>
        <p:spPr>
          <a:xfrm>
            <a:off x="3159443" y="3547745"/>
            <a:ext cx="5692775" cy="1917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角色分工</a:t>
            </a:r>
            <a:endParaRPr lang="zh-CN" altLang="en-US"/>
          </a:p>
        </p:txBody>
      </p:sp>
      <p:pic>
        <p:nvPicPr>
          <p:cNvPr id="45" name="图片 4"/>
          <p:cNvPicPr>
            <a:picLocks noChangeAspect="1"/>
          </p:cNvPicPr>
          <p:nvPr/>
        </p:nvPicPr>
        <p:blipFill>
          <a:blip r:embed="rId2"/>
          <a:stretch>
            <a:fillRect/>
          </a:stretch>
        </p:blipFill>
        <p:spPr>
          <a:xfrm>
            <a:off x="3155433" y="1515245"/>
            <a:ext cx="6326468" cy="4119201"/>
          </a:xfrm>
          <a:prstGeom prst="rect">
            <a:avLst/>
          </a:prstGeom>
          <a:noFill/>
          <a:ln>
            <a:noFill/>
          </a:ln>
        </p:spPr>
      </p:pic>
    </p:spTree>
    <p:extLst>
      <p:ext uri="{BB962C8B-B14F-4D97-AF65-F5344CB8AC3E}">
        <p14:creationId xmlns:p14="http://schemas.microsoft.com/office/powerpoint/2010/main" val="1193945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Flink执行流程</a:t>
            </a:r>
          </a:p>
        </p:txBody>
      </p:sp>
      <p:sp>
        <p:nvSpPr>
          <p:cNvPr id="4" name="文本占位符 3"/>
          <p:cNvSpPr>
            <a:spLocks noGrp="1"/>
          </p:cNvSpPr>
          <p:nvPr>
            <p:ph type="body" sz="quarter" idx="11"/>
          </p:nvPr>
        </p:nvSpPr>
        <p:spPr/>
        <p:txBody>
          <a:bodyPr/>
          <a:lstStyle/>
          <a:p>
            <a:r>
              <a:rPr lang="zh-CN" altLang="en-US"/>
              <a:t>https://blog.csdn.net/sxiaobei/article/details/80861070</a:t>
            </a:r>
          </a:p>
          <a:p>
            <a:r>
              <a:rPr lang="zh-CN" altLang="en-US"/>
              <a:t>https://blog.csdn.net/super_wj0820/article/details/90726768</a:t>
            </a:r>
          </a:p>
          <a:p>
            <a:r>
              <a:rPr lang="zh-CN" altLang="en-US"/>
              <a:t>https://ci.apache.org/projects/flink/flink-docs-release-1.11/ops/deployment/yarn_setup.html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Flink </a:t>
            </a:r>
            <a:r>
              <a:rPr lang="zh-CN" altLang="en-US"/>
              <a:t>执行流程</a:t>
            </a:r>
          </a:p>
        </p:txBody>
      </p:sp>
      <p:sp>
        <p:nvSpPr>
          <p:cNvPr id="3" name="文本占位符 2"/>
          <p:cNvSpPr>
            <a:spLocks noGrp="1"/>
          </p:cNvSpPr>
          <p:nvPr>
            <p:ph type="body" sz="quarter" idx="10"/>
          </p:nvPr>
        </p:nvSpPr>
        <p:spPr/>
        <p:txBody>
          <a:bodyPr/>
          <a:lstStyle/>
          <a:p>
            <a:r>
              <a:rPr lang="zh-CN" altLang="en-US"/>
              <a:t>Standalone版</a:t>
            </a:r>
          </a:p>
        </p:txBody>
      </p:sp>
      <p:pic>
        <p:nvPicPr>
          <p:cNvPr id="59" name="图片 12"/>
          <p:cNvPicPr>
            <a:picLocks noChangeAspect="1"/>
          </p:cNvPicPr>
          <p:nvPr/>
        </p:nvPicPr>
        <p:blipFill>
          <a:blip r:embed="rId2"/>
          <a:stretch>
            <a:fillRect/>
          </a:stretch>
        </p:blipFill>
        <p:spPr>
          <a:xfrm>
            <a:off x="2416175" y="1456690"/>
            <a:ext cx="7287260" cy="3733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执行流程</a:t>
            </a:r>
            <a:endParaRPr lang="zh-CN" altLang="en-US"/>
          </a:p>
        </p:txBody>
      </p:sp>
      <p:sp>
        <p:nvSpPr>
          <p:cNvPr id="3" name="文本占位符 2"/>
          <p:cNvSpPr>
            <a:spLocks noGrp="1"/>
          </p:cNvSpPr>
          <p:nvPr>
            <p:ph type="body" sz="quarter" idx="10"/>
          </p:nvPr>
        </p:nvSpPr>
        <p:spPr/>
        <p:txBody>
          <a:bodyPr/>
          <a:lstStyle/>
          <a:p>
            <a:r>
              <a:rPr lang="en-US" altLang="zh-CN"/>
              <a:t>on yarn </a:t>
            </a:r>
            <a:r>
              <a:t>版</a:t>
            </a:r>
          </a:p>
        </p:txBody>
      </p:sp>
      <p:pic>
        <p:nvPicPr>
          <p:cNvPr id="23" name="图片 2"/>
          <p:cNvPicPr>
            <a:picLocks noChangeAspect="1"/>
          </p:cNvPicPr>
          <p:nvPr/>
        </p:nvPicPr>
        <p:blipFill>
          <a:blip r:embed="rId2"/>
          <a:stretch>
            <a:fillRect/>
          </a:stretch>
        </p:blipFill>
        <p:spPr>
          <a:xfrm>
            <a:off x="2259330" y="1711960"/>
            <a:ext cx="7386955" cy="343408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Flink </a:t>
            </a:r>
            <a:r>
              <a:rPr lang="zh-CN" altLang="en-US">
                <a:sym typeface="+mn-ea"/>
              </a:rPr>
              <a:t>执行流程</a:t>
            </a:r>
            <a:endParaRPr lang="zh-CN" altLang="en-US"/>
          </a:p>
        </p:txBody>
      </p:sp>
      <p:sp>
        <p:nvSpPr>
          <p:cNvPr id="3" name="文本占位符 2"/>
          <p:cNvSpPr>
            <a:spLocks noGrp="1"/>
          </p:cNvSpPr>
          <p:nvPr>
            <p:ph type="body" sz="quarter" idx="10"/>
          </p:nvPr>
        </p:nvSpPr>
        <p:spPr/>
        <p:txBody>
          <a:bodyPr/>
          <a:lstStyle/>
          <a:p>
            <a:r>
              <a:rPr lang="en-US" altLang="zh-CN"/>
              <a:t>on yarn</a:t>
            </a:r>
            <a:r>
              <a:t>版</a:t>
            </a:r>
          </a:p>
        </p:txBody>
      </p:sp>
      <p:sp>
        <p:nvSpPr>
          <p:cNvPr id="4" name="文本占位符 3"/>
          <p:cNvSpPr>
            <a:spLocks noGrp="1"/>
          </p:cNvSpPr>
          <p:nvPr>
            <p:ph type="body" sz="quarter" idx="11"/>
          </p:nvPr>
        </p:nvSpPr>
        <p:spPr/>
        <p:txBody>
          <a:bodyPr/>
          <a:lstStyle/>
          <a:p>
            <a:r>
              <a:rPr lang="zh-CN" altLang="en-US"/>
              <a:t>1.Client向HDFS上传Flink的Jar包和配置</a:t>
            </a:r>
          </a:p>
          <a:p>
            <a:r>
              <a:rPr lang="zh-CN" altLang="en-US"/>
              <a:t>2.Client向Yarn ResourceManager提交任务并申请资源</a:t>
            </a:r>
          </a:p>
          <a:p>
            <a:r>
              <a:rPr lang="zh-CN" altLang="en-US"/>
              <a:t>3.ResourceManager分配Container资源并启动ApplicationMaster,然后AppMaster加载Flink的Jar包和配置构建环境,启动JobManager</a:t>
            </a:r>
          </a:p>
          <a:p>
            <a:r>
              <a:rPr lang="zh-CN" altLang="en-US"/>
              <a:t>4.ApplicationMaster向ResourceManager申请工作资源,NodeManager加载Flink的Jar包和配置构建环境并启动TaskManager</a:t>
            </a:r>
          </a:p>
          <a:p>
            <a:r>
              <a:rPr lang="zh-CN" altLang="en-US"/>
              <a:t>5.TaskManager启动后向JobManager发送心跳包，并等待JobManager向其分配任务</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880" y="223869"/>
            <a:ext cx="8771021" cy="517190"/>
          </a:xfrm>
        </p:spPr>
        <p:txBody>
          <a:bodyPr/>
          <a:lstStyle/>
          <a:p>
            <a:r>
              <a:rPr lang="zh-CN" altLang="en-US"/>
              <a:t>Flink Streaming Dataflow</a:t>
            </a:r>
          </a:p>
        </p:txBody>
      </p:sp>
      <p:sp>
        <p:nvSpPr>
          <p:cNvPr id="3" name="文本占位符 2"/>
          <p:cNvSpPr>
            <a:spLocks noGrp="1"/>
          </p:cNvSpPr>
          <p:nvPr>
            <p:ph type="body" sz="quarter" idx="10"/>
          </p:nvPr>
        </p:nvSpPr>
        <p:spPr/>
        <p:txBody>
          <a:bodyPr/>
          <a:lstStyle/>
          <a:p>
            <a:r>
              <a:rPr lang="zh-CN" altLang="en-US"/>
              <a:t>Dataflow、Operator、Partition、SubTask、Parallelism</a:t>
            </a:r>
          </a:p>
        </p:txBody>
      </p:sp>
      <p:sp>
        <p:nvSpPr>
          <p:cNvPr id="4" name="文本占位符 3"/>
          <p:cNvSpPr>
            <a:spLocks noGrp="1"/>
          </p:cNvSpPr>
          <p:nvPr>
            <p:ph type="body" sz="quarter" idx="11"/>
          </p:nvPr>
        </p:nvSpPr>
        <p:spPr/>
        <p:txBody>
          <a:bodyPr/>
          <a:lstStyle/>
          <a:p>
            <a:r>
              <a:rPr lang="zh-CN" altLang="en-US"/>
              <a:t>1.Dataflow:Flink程序在执行的时候会被映射成一个数据流模型</a:t>
            </a:r>
          </a:p>
          <a:p>
            <a:r>
              <a:rPr lang="zh-CN" altLang="en-US"/>
              <a:t>2.Operator:数据流模型中的每一个操作被称作Operator,Operator分为:Source/Transform/Sink</a:t>
            </a:r>
          </a:p>
          <a:p>
            <a:r>
              <a:rPr lang="zh-CN" altLang="en-US"/>
              <a:t>3.Partition:数据流模型是分布式的和并行的,执行中会形成1~n个分区</a:t>
            </a:r>
          </a:p>
          <a:p>
            <a:r>
              <a:rPr lang="zh-CN" altLang="en-US"/>
              <a:t>4.Subtask:多个分区任务可以并行,每一个都是独立运行在一个线程中的,也就是一个Subtask子任务</a:t>
            </a:r>
          </a:p>
          <a:p>
            <a:r>
              <a:rPr lang="zh-CN" altLang="en-US"/>
              <a:t>5.Parallelism:并行度,就是可以同时真正执行的子任务数/分区数</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pic>
        <p:nvPicPr>
          <p:cNvPr id="62" name="图片 8"/>
          <p:cNvPicPr>
            <a:picLocks noChangeAspect="1"/>
          </p:cNvPicPr>
          <p:nvPr/>
        </p:nvPicPr>
        <p:blipFill>
          <a:blip r:embed="rId2"/>
          <a:stretch>
            <a:fillRect/>
          </a:stretch>
        </p:blipFill>
        <p:spPr>
          <a:xfrm>
            <a:off x="2683510" y="1616710"/>
            <a:ext cx="7120420" cy="4740547"/>
          </a:xfrm>
          <a:prstGeom prst="rect">
            <a:avLst/>
          </a:prstGeom>
          <a:noFill/>
          <a:ln>
            <a:noFill/>
          </a:ln>
        </p:spPr>
      </p:pic>
      <p:sp>
        <p:nvSpPr>
          <p:cNvPr id="6" name="文本占位符 5"/>
          <p:cNvSpPr>
            <a:spLocks noGrp="1"/>
          </p:cNvSpPr>
          <p:nvPr>
            <p:ph type="body" sz="quarter" idx="10"/>
          </p:nvPr>
        </p:nvSpPr>
        <p:spPr/>
        <p:txBody>
          <a:bodyPr/>
          <a:lstStyle/>
          <a:p>
            <a:r>
              <a:rPr lang="zh-CN" altLang="en-US"/>
              <a:t>Dataflow、Operator、Partition、SubTask、Parallelism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sp>
        <p:nvSpPr>
          <p:cNvPr id="3" name="文本占位符 2"/>
          <p:cNvSpPr>
            <a:spLocks noGrp="1"/>
          </p:cNvSpPr>
          <p:nvPr>
            <p:ph type="body" sz="quarter" idx="10"/>
          </p:nvPr>
        </p:nvSpPr>
        <p:spPr/>
        <p:txBody>
          <a:bodyPr/>
          <a:lstStyle/>
          <a:p>
            <a:r>
              <a:rPr lang="zh-CN" altLang="en-US"/>
              <a:t>Operator传递模式</a:t>
            </a:r>
          </a:p>
        </p:txBody>
      </p:sp>
      <p:sp>
        <p:nvSpPr>
          <p:cNvPr id="4" name="文本占位符 3"/>
          <p:cNvSpPr>
            <a:spLocks noGrp="1"/>
          </p:cNvSpPr>
          <p:nvPr>
            <p:ph type="body" sz="quarter" idx="11"/>
          </p:nvPr>
        </p:nvSpPr>
        <p:spPr/>
        <p:txBody>
          <a:bodyPr/>
          <a:lstStyle/>
          <a:p>
            <a:r>
              <a:rPr lang="zh-CN" altLang="en-US"/>
              <a:t>数据在两个operator(算子)之间传递的时候有两种模式：</a:t>
            </a:r>
          </a:p>
          <a:p>
            <a:r>
              <a:rPr lang="zh-CN" altLang="en-US"/>
              <a:t>1.One to One模式：</a:t>
            </a:r>
          </a:p>
          <a:p>
            <a:r>
              <a:rPr lang="zh-CN" altLang="en-US"/>
              <a:t>两个operator用此模式传递的时候，会保持数据的分区数和数据的排序；如上图中的Source1到Map1，它就保留的Source的分区特性，以及分区元素处理的有序性。--类似于Spark中的窄依赖</a:t>
            </a:r>
          </a:p>
          <a:p>
            <a:r>
              <a:rPr lang="zh-CN" altLang="en-US"/>
              <a:t>2.Redistributing 模式：</a:t>
            </a:r>
          </a:p>
          <a:p>
            <a:r>
              <a:rPr lang="zh-CN" altLang="en-US"/>
              <a:t>这种模式会改变数据的分区数；每个一个operator subtask会根据选择transformation把数据发送到不同的目标subtasks,比如keyBy()会通过hashcode重新分区,broadcast()和rebalance()方法会随机重新分区。--类似于Spark中的宽依赖</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sp>
        <p:nvSpPr>
          <p:cNvPr id="3" name="文本占位符 2"/>
          <p:cNvSpPr>
            <a:spLocks noGrp="1"/>
          </p:cNvSpPr>
          <p:nvPr>
            <p:ph type="body" sz="quarter" idx="10"/>
          </p:nvPr>
        </p:nvSpPr>
        <p:spPr/>
        <p:txBody>
          <a:bodyPr/>
          <a:lstStyle/>
          <a:p>
            <a:r>
              <a:rPr lang="zh-CN" altLang="en-US"/>
              <a:t>Operator Chain</a:t>
            </a:r>
          </a:p>
        </p:txBody>
      </p:sp>
      <p:pic>
        <p:nvPicPr>
          <p:cNvPr id="63" name="图片 9"/>
          <p:cNvPicPr>
            <a:picLocks noChangeAspect="1"/>
          </p:cNvPicPr>
          <p:nvPr/>
        </p:nvPicPr>
        <p:blipFill>
          <a:blip r:embed="rId2"/>
          <a:stretch>
            <a:fillRect/>
          </a:stretch>
        </p:blipFill>
        <p:spPr>
          <a:xfrm>
            <a:off x="3235325" y="1260474"/>
            <a:ext cx="5891124" cy="4069171"/>
          </a:xfrm>
          <a:prstGeom prst="rect">
            <a:avLst/>
          </a:prstGeom>
          <a:noFill/>
          <a:ln>
            <a:noFill/>
          </a:ln>
        </p:spPr>
      </p:pic>
      <p:sp>
        <p:nvSpPr>
          <p:cNvPr id="5" name="文本框 4"/>
          <p:cNvSpPr txBox="1"/>
          <p:nvPr/>
        </p:nvSpPr>
        <p:spPr>
          <a:xfrm>
            <a:off x="775063" y="5502420"/>
            <a:ext cx="10399168" cy="830997"/>
          </a:xfrm>
          <a:prstGeom prst="rect">
            <a:avLst/>
          </a:prstGeom>
          <a:noFill/>
        </p:spPr>
        <p:txBody>
          <a:bodyPr wrap="square">
            <a:spAutoFit/>
          </a:bodyPr>
          <a:lstStyle/>
          <a:p>
            <a:pPr fontAlgn="auto">
              <a:spcBef>
                <a:spcPts val="0"/>
              </a:spcBef>
              <a:spcAft>
                <a:spcPts val="0"/>
              </a:spcAft>
            </a:pP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客户端在提交任务的时候会对Operator进行优化操作，能进行合并的Operator会被合并为一个Operator，</a:t>
            </a:r>
          </a:p>
          <a:p>
            <a:pPr fontAlgn="auto">
              <a:spcBef>
                <a:spcPts val="0"/>
              </a:spcBef>
              <a:spcAft>
                <a:spcPts val="0"/>
              </a:spcAft>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合并后的Operator称为Operator chain，实际上就是一个执行链，</a:t>
            </a:r>
            <a:endPar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每个执行链会在TaskManager上一个独立的线程中执行--就是SubTask。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sp>
        <p:nvSpPr>
          <p:cNvPr id="3" name="文本占位符 2"/>
          <p:cNvSpPr>
            <a:spLocks noGrp="1"/>
          </p:cNvSpPr>
          <p:nvPr>
            <p:ph type="body" sz="quarter" idx="10"/>
          </p:nvPr>
        </p:nvSpPr>
        <p:spPr/>
        <p:txBody>
          <a:bodyPr/>
          <a:lstStyle/>
          <a:p>
            <a:r>
              <a:rPr lang="zh-CN" altLang="en-US"/>
              <a:t>TaskSlot And Slot Sharing</a:t>
            </a:r>
          </a:p>
        </p:txBody>
      </p:sp>
      <p:sp>
        <p:nvSpPr>
          <p:cNvPr id="4" name="文本占位符 3"/>
          <p:cNvSpPr>
            <a:spLocks noGrp="1"/>
          </p:cNvSpPr>
          <p:nvPr>
            <p:ph type="body" sz="quarter" idx="11"/>
          </p:nvPr>
        </p:nvSpPr>
        <p:spPr>
          <a:xfrm>
            <a:off x="710565" y="1656080"/>
            <a:ext cx="10699115" cy="486410"/>
          </a:xfrm>
        </p:spPr>
        <p:txBody>
          <a:bodyPr/>
          <a:lstStyle/>
          <a:p>
            <a:r>
              <a:rPr lang="zh-CN" altLang="en-US"/>
              <a:t>任务槽(TaskSlot)</a:t>
            </a:r>
          </a:p>
        </p:txBody>
      </p:sp>
      <p:pic>
        <p:nvPicPr>
          <p:cNvPr id="35" name="图片 2"/>
          <p:cNvPicPr>
            <a:picLocks noChangeAspect="1"/>
          </p:cNvPicPr>
          <p:nvPr/>
        </p:nvPicPr>
        <p:blipFill>
          <a:blip r:embed="rId2"/>
          <a:stretch>
            <a:fillRect/>
          </a:stretch>
        </p:blipFill>
        <p:spPr>
          <a:xfrm>
            <a:off x="2582545" y="2268855"/>
            <a:ext cx="7279005" cy="2447925"/>
          </a:xfrm>
          <a:prstGeom prst="rect">
            <a:avLst/>
          </a:prstGeom>
          <a:noFill/>
          <a:ln>
            <a:noFill/>
          </a:ln>
        </p:spPr>
      </p:pic>
      <p:sp>
        <p:nvSpPr>
          <p:cNvPr id="5" name="文本框 4"/>
          <p:cNvSpPr txBox="1"/>
          <p:nvPr/>
        </p:nvSpPr>
        <p:spPr>
          <a:xfrm>
            <a:off x="969645" y="4832985"/>
            <a:ext cx="10496550" cy="414020"/>
          </a:xfrm>
          <a:prstGeom prst="rect">
            <a:avLst/>
          </a:prstGeom>
          <a:noFill/>
        </p:spPr>
        <p:txBody>
          <a:bodyPr>
            <a:spAutoFit/>
          </a:bodyPr>
          <a:lstStyle/>
          <a:p>
            <a:pPr algn="l" eaLnBrk="0" fontAlgn="base" hangingPunct="0">
              <a:lnSpc>
                <a:spcPct val="150000"/>
              </a:lnSpc>
              <a:spcBef>
                <a:spcPct val="20000"/>
              </a:spcBef>
              <a:buClrTx/>
              <a:buSzTx/>
              <a:buFont typeface="Arial" panose="020B0604020202020204" pitchFamily="34" charset="0"/>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每个TaskManager是一个JVM的进程, 为了控制一个TaskManager(worker)能接收多少个task，Flink通过Task Slot来进行控制。TaskSlot数量是用来限制一个TaskManager工作进程中可以同时运行多少个工作线程，TaskSlot 是一个 TaskManager 中的最小资源分配单位，一个 TaskManager 中有多少个 TaskSlot 就意味着能支持多少并发的Task处理。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框架版本</a:t>
            </a:r>
          </a:p>
        </p:txBody>
      </p:sp>
      <p:sp>
        <p:nvSpPr>
          <p:cNvPr id="3" name="文本框 2"/>
          <p:cNvSpPr txBox="1"/>
          <p:nvPr/>
        </p:nvSpPr>
        <p:spPr>
          <a:xfrm>
            <a:off x="920750" y="1210945"/>
            <a:ext cx="10322560" cy="3241040"/>
          </a:xfrm>
          <a:prstGeom prst="rect">
            <a:avLst/>
          </a:prstGeom>
          <a:noFill/>
        </p:spPr>
        <p:txBody>
          <a:bodyPr wrap="square">
            <a:spAutoFit/>
          </a:bodyPr>
          <a:lstStyle/>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Flink1.12.0其中一些比较重要的修改包括：</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 DataStream API 上添加了高效的批执行模式的支持。这是批处理和流处理实现真正统一的运行时的一个重要里程碑。</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实现了基于Kubernetes的高可用性（HA）方案，作为生产环境中，ZooKeeper方案之外的另外一种选择。</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扩展了 Kafka SQL connector，使其可以在 upsert 模式下工作，并且支持在 SQL DDL 中处理 connector 的 metadata。现在，时态表 Join 可以完全用 SQL 来表示，不再依赖于 Table API 了。</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 </a:t>
            </a: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PyFlink 中添加了对于 DataStream API 的支持，将 PyFlink 扩展到了更复杂的场景，比如需要对状态或者定时器 timer 进行细粒度控制的场景。除此之外，现在原生支持将 PyFlink 作业部署到 Kubernetes上。</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sp>
        <p:nvSpPr>
          <p:cNvPr id="3" name="文本占位符 2"/>
          <p:cNvSpPr>
            <a:spLocks noGrp="1"/>
          </p:cNvSpPr>
          <p:nvPr>
            <p:ph type="body" sz="quarter" idx="10"/>
          </p:nvPr>
        </p:nvSpPr>
        <p:spPr/>
        <p:txBody>
          <a:bodyPr/>
          <a:lstStyle/>
          <a:p>
            <a:r>
              <a:rPr>
                <a:sym typeface="+mn-ea"/>
              </a:rPr>
              <a:t>TaskSlot And Slot Sharing</a:t>
            </a:r>
            <a:endParaRPr lang="zh-CN" altLang="en-US"/>
          </a:p>
        </p:txBody>
      </p:sp>
      <p:sp>
        <p:nvSpPr>
          <p:cNvPr id="4" name="文本占位符 3"/>
          <p:cNvSpPr>
            <a:spLocks noGrp="1"/>
          </p:cNvSpPr>
          <p:nvPr>
            <p:ph type="body" sz="quarter" idx="11"/>
          </p:nvPr>
        </p:nvSpPr>
        <p:spPr>
          <a:xfrm>
            <a:off x="710565" y="1656080"/>
            <a:ext cx="10699115" cy="1700530"/>
          </a:xfrm>
        </p:spPr>
        <p:txBody>
          <a:bodyPr/>
          <a:lstStyle/>
          <a:p>
            <a:r>
              <a:rPr lang="zh-CN" altLang="en-US"/>
              <a:t>Flink将进程的内存进行了划分到多个slot中，内存被划分到不同的slot之后可以获得如下好处: </a:t>
            </a:r>
          </a:p>
          <a:p>
            <a:r>
              <a:rPr lang="zh-CN" altLang="en-US"/>
              <a:t>- TaskManager最多能同时并发执行的子任务数是可以通过TaskSolt数量来控制的</a:t>
            </a:r>
          </a:p>
          <a:p>
            <a:r>
              <a:rPr lang="zh-CN" altLang="en-US"/>
              <a:t>- TaskSolt有独占的内存空间，这样在一个TaskManager中可以运行多个不同的作业，作业之间不受影响。</a:t>
            </a:r>
          </a:p>
          <a:p>
            <a:r>
              <a:rPr lang="zh-CN" altLang="en-US"/>
              <a:t>槽共享(Slot Sharing)</a:t>
            </a:r>
          </a:p>
          <a:p>
            <a:endParaRPr lang="zh-CN" altLang="en-US"/>
          </a:p>
        </p:txBody>
      </p:sp>
      <p:pic>
        <p:nvPicPr>
          <p:cNvPr id="66" name="图片 11"/>
          <p:cNvPicPr>
            <a:picLocks noChangeAspect="1"/>
          </p:cNvPicPr>
          <p:nvPr/>
        </p:nvPicPr>
        <p:blipFill>
          <a:blip r:embed="rId2"/>
          <a:stretch>
            <a:fillRect/>
          </a:stretch>
        </p:blipFill>
        <p:spPr>
          <a:xfrm>
            <a:off x="2298065" y="3239135"/>
            <a:ext cx="6831965" cy="322961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 Streaming Dataflow</a:t>
            </a:r>
            <a:endParaRPr lang="zh-CN" altLang="en-US"/>
          </a:p>
        </p:txBody>
      </p:sp>
      <p:sp>
        <p:nvSpPr>
          <p:cNvPr id="3" name="文本占位符 2"/>
          <p:cNvSpPr>
            <a:spLocks noGrp="1"/>
          </p:cNvSpPr>
          <p:nvPr>
            <p:ph type="body" sz="quarter" idx="10"/>
          </p:nvPr>
        </p:nvSpPr>
        <p:spPr/>
        <p:txBody>
          <a:bodyPr/>
          <a:lstStyle/>
          <a:p>
            <a:r>
              <a:rPr>
                <a:sym typeface="+mn-ea"/>
              </a:rPr>
              <a:t>TaskSlot And Slot Sharing</a:t>
            </a:r>
            <a:endParaRPr lang="zh-CN" altLang="en-US"/>
          </a:p>
        </p:txBody>
      </p:sp>
      <p:sp>
        <p:nvSpPr>
          <p:cNvPr id="4" name="文本占位符 3"/>
          <p:cNvSpPr>
            <a:spLocks noGrp="1"/>
          </p:cNvSpPr>
          <p:nvPr>
            <p:ph type="body" sz="quarter" idx="11"/>
          </p:nvPr>
        </p:nvSpPr>
        <p:spPr/>
        <p:txBody>
          <a:bodyPr/>
          <a:lstStyle/>
          <a:p>
            <a:r>
              <a:rPr lang="zh-CN" altLang="en-US"/>
              <a:t>Flink允许子任务共享插槽，即使它们是不同任务(阶段)的子任务(subTask)，只要它们来自同一个作业。</a:t>
            </a:r>
          </a:p>
          <a:p>
            <a:r>
              <a:rPr lang="zh-CN" altLang="en-US"/>
              <a:t>比如图左下角中的map和keyBy和sink 在一个 TaskSlot 里执行以达到资源共享的目的。</a:t>
            </a:r>
          </a:p>
          <a:p>
            <a:endParaRPr lang="zh-CN" altLang="en-US"/>
          </a:p>
          <a:p>
            <a:r>
              <a:rPr lang="zh-CN" altLang="en-US"/>
              <a:t>允许插槽共享有两个主要好处：</a:t>
            </a:r>
          </a:p>
          <a:p>
            <a:r>
              <a:rPr lang="zh-CN" altLang="en-US"/>
              <a:t>- 资源分配更加公平，如果有比较空闲的slot可以将更多的任务分配给它。</a:t>
            </a:r>
          </a:p>
          <a:p>
            <a:r>
              <a:rPr lang="zh-CN" altLang="en-US"/>
              <a:t>- 有了任务槽共享，可以提高资源的利用率。</a:t>
            </a:r>
          </a:p>
          <a:p>
            <a:endParaRPr lang="zh-CN" altLang="en-US"/>
          </a:p>
          <a:p>
            <a:r>
              <a:rPr lang="zh-CN" altLang="en-US"/>
              <a:t>注意:</a:t>
            </a:r>
          </a:p>
          <a:p>
            <a:r>
              <a:rPr lang="zh-CN" altLang="en-US"/>
              <a:t>slot是静态的概念，是指taskmanager具有的并发执行能力</a:t>
            </a:r>
          </a:p>
          <a:p>
            <a:r>
              <a:rPr lang="zh-CN" altLang="en-US"/>
              <a:t>parallelism是动态的概念，是指程序运行时实际使用的并发能力</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Flink执行图（ExecutionGraph）</a:t>
            </a:r>
          </a:p>
        </p:txBody>
      </p:sp>
      <p:sp>
        <p:nvSpPr>
          <p:cNvPr id="4" name="文本占位符 3"/>
          <p:cNvSpPr>
            <a:spLocks noGrp="1"/>
          </p:cNvSpPr>
          <p:nvPr>
            <p:ph type="body" sz="quarter" idx="11"/>
          </p:nvPr>
        </p:nvSpPr>
        <p:spPr>
          <a:xfrm>
            <a:off x="710880" y="1319212"/>
            <a:ext cx="10698800" cy="4219575"/>
          </a:xfrm>
        </p:spPr>
        <p:txBody>
          <a:bodyPr/>
          <a:lstStyle/>
          <a:p>
            <a:r>
              <a:rPr lang="zh-CN" altLang="en-US"/>
              <a:t>由Flink程序直接映射成的数据流图是StreamGraph，也被称为逻辑流图，因为它们表示的是计算逻辑的高级视图。为了执行一个流处理程序，Flink需要将逻辑流图转换为物理数据流图（也叫执行图），详细说明程序的执行方式。</a:t>
            </a:r>
          </a:p>
          <a:p>
            <a:r>
              <a:rPr lang="en-US" altLang="zh-CN"/>
              <a:t>Flink 中的执行图可以分成四层：StreamGraph -&gt; JobGraph -&gt; ExecutionGraph -&gt; 物理执行图。</a:t>
            </a:r>
          </a:p>
          <a:p>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Flink执行图（ExecutionGraph）</a:t>
            </a:r>
            <a:endParaRPr lang="zh-CN" altLang="en-US"/>
          </a:p>
        </p:txBody>
      </p:sp>
      <p:pic>
        <p:nvPicPr>
          <p:cNvPr id="38" name="图片 38"/>
          <p:cNvPicPr>
            <a:picLocks noChangeAspect="1"/>
          </p:cNvPicPr>
          <p:nvPr/>
        </p:nvPicPr>
        <p:blipFill>
          <a:blip r:embed="rId2"/>
          <a:stretch>
            <a:fillRect/>
          </a:stretch>
        </p:blipFill>
        <p:spPr>
          <a:xfrm>
            <a:off x="710565" y="871855"/>
            <a:ext cx="5121275" cy="5564505"/>
          </a:xfrm>
          <a:prstGeom prst="rect">
            <a:avLst/>
          </a:prstGeom>
          <a:noFill/>
          <a:ln>
            <a:noFill/>
          </a:ln>
        </p:spPr>
      </p:pic>
      <p:sp>
        <p:nvSpPr>
          <p:cNvPr id="5" name="文本框 4"/>
          <p:cNvSpPr txBox="1"/>
          <p:nvPr/>
        </p:nvSpPr>
        <p:spPr>
          <a:xfrm>
            <a:off x="6252845" y="981710"/>
            <a:ext cx="5608229" cy="5203797"/>
          </a:xfrm>
          <a:prstGeom prst="rect">
            <a:avLst/>
          </a:prstGeom>
          <a:noFill/>
        </p:spPr>
        <p:txBody>
          <a:bodyPr wrap="square">
            <a:spAutoFit/>
          </a:bodyPr>
          <a:lstStyle/>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简单理解：</a:t>
            </a: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StreamGraph：最初的程序执行逻辑流程，也就是算子之间的前后顺序--在Client上生成</a:t>
            </a:r>
            <a:endPar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JobGraph：将OneToOne的Operator合并为OperatorChain--在Client上生成</a:t>
            </a:r>
            <a:endPar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ExecutionGraph：将JobGraph根据代码中设置的并行度和请求的资源进行并行化规划!--在JobManager上生成</a:t>
            </a:r>
            <a:endParaRPr lang="en-US" altLang="zh-CN"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endPar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eaLnBrk="0" fontAlgn="base" hangingPunct="0">
              <a:lnSpc>
                <a:spcPct val="150000"/>
              </a:lnSpc>
              <a:spcBef>
                <a:spcPct val="20000"/>
              </a:spcBef>
              <a:buClrTx/>
              <a:buSzTx/>
              <a:buNone/>
            </a:pPr>
            <a:r>
              <a:rPr lang="zh-CN" altLang="en-US"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物理执行图：将ExecutionGraph的并行计划,落实到具体的TaskManager上，将具体的SubTask落实到具体的TaskSlot内进行运行。</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安装部署</a:t>
            </a:r>
            <a:r>
              <a:rPr lang="en-US" altLang="zh-CN" dirty="0"/>
              <a:t>flink</a:t>
            </a:r>
          </a:p>
          <a:p>
            <a:r>
              <a:rPr lang="en-US" altLang="zh-CN" dirty="0"/>
              <a:t>flink </a:t>
            </a:r>
            <a:r>
              <a:rPr lang="zh-CN" altLang="en-US" dirty="0"/>
              <a:t>入门案例实现</a:t>
            </a:r>
          </a:p>
          <a:p>
            <a:r>
              <a:rPr lang="en-US" altLang="zh-CN" dirty="0"/>
              <a:t>flink </a:t>
            </a:r>
            <a:r>
              <a:rPr lang="zh-CN" altLang="en-US" dirty="0"/>
              <a:t>原理初探</a:t>
            </a:r>
          </a:p>
        </p:txBody>
      </p:sp>
      <p:sp>
        <p:nvSpPr>
          <p:cNvPr id="4" name="标题 3"/>
          <p:cNvSpPr>
            <a:spLocks noGrp="1"/>
          </p:cNvSpPr>
          <p:nvPr>
            <p:ph type="title"/>
          </p:nvPr>
        </p:nvSpPr>
        <p:spPr/>
        <p:txBody>
          <a:bodyPr/>
          <a:lstStyle/>
          <a:p>
            <a:r>
              <a:rPr lang="en-US" altLang="zh-CN" b="0" dirty="0"/>
              <a:t>flink</a:t>
            </a:r>
            <a:r>
              <a:rPr b="0" dirty="0"/>
              <a:t>安装部署与快速入门</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7422</Words>
  <Application>Microsoft Office PowerPoint</Application>
  <PresentationFormat>宽屏</PresentationFormat>
  <Paragraphs>613</Paragraphs>
  <Slides>95</Slides>
  <Notes>0</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95</vt:i4>
      </vt:variant>
    </vt:vector>
  </HeadingPairs>
  <TitlesOfParts>
    <vt:vector size="116" baseType="lpstr">
      <vt:lpstr>Alibaba PuHuiTi B</vt:lpstr>
      <vt:lpstr>Alibaba PuHuiTi M</vt:lpstr>
      <vt:lpstr>Alibaba PuHuiTi R</vt:lpstr>
      <vt:lpstr>阿里巴巴普惠体</vt:lpstr>
      <vt:lpstr>等线</vt:lpstr>
      <vt:lpstr>黑体</vt:lpstr>
      <vt:lpstr>宋体</vt:lpstr>
      <vt:lpstr>微软雅黑 Light</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1_章节页版式（一级+二级标题）</vt:lpstr>
      <vt:lpstr>Flink环境部署</vt:lpstr>
      <vt:lpstr>PowerPoint 演示文稿</vt:lpstr>
      <vt:lpstr>PowerPoint 演示文稿</vt:lpstr>
      <vt:lpstr>第一章 Flink课程说明</vt:lpstr>
      <vt:lpstr>课程安排</vt:lpstr>
      <vt:lpstr>课程特点</vt:lpstr>
      <vt:lpstr>课程要求</vt:lpstr>
      <vt:lpstr>框架版本</vt:lpstr>
      <vt:lpstr>框架版本</vt:lpstr>
      <vt:lpstr>编程语言</vt:lpstr>
      <vt:lpstr>编程语言</vt:lpstr>
      <vt:lpstr>第二章 乘风破浪flink-flink概述</vt:lpstr>
      <vt:lpstr>实时即未来</vt:lpstr>
      <vt:lpstr>一切从Apache开始</vt:lpstr>
      <vt:lpstr>富二代Flink</vt:lpstr>
      <vt:lpstr>Flink官方介绍</vt:lpstr>
      <vt:lpstr>Flink组件栈</vt:lpstr>
      <vt:lpstr>Flink组件栈</vt:lpstr>
      <vt:lpstr>Flink基石</vt:lpstr>
      <vt:lpstr>Flink基石</vt:lpstr>
      <vt:lpstr>Flink基石</vt:lpstr>
      <vt:lpstr>Flink用武之地</vt:lpstr>
      <vt:lpstr>Flink用武之地</vt:lpstr>
      <vt:lpstr>Flink用武之地</vt:lpstr>
      <vt:lpstr>Flink用武之地</vt:lpstr>
      <vt:lpstr>Flink用武之地</vt:lpstr>
      <vt:lpstr>第三章 flink安装部署</vt:lpstr>
      <vt:lpstr>local本地模式</vt:lpstr>
      <vt:lpstr>local本地模式</vt:lpstr>
      <vt:lpstr>local本地模式</vt:lpstr>
      <vt:lpstr>local本地模式</vt:lpstr>
      <vt:lpstr>local本地模式</vt:lpstr>
      <vt:lpstr>Standalone独立集群模式</vt:lpstr>
      <vt:lpstr>Standalone独立集群模式</vt:lpstr>
      <vt:lpstr>Standalone独立集群模式</vt:lpstr>
      <vt:lpstr>Standalone独立集群模式</vt:lpstr>
      <vt:lpstr>Standalone独立集群模式</vt:lpstr>
      <vt:lpstr>Standalone独立集群模式</vt:lpstr>
      <vt:lpstr>Standalone独立集群模式</vt:lpstr>
      <vt:lpstr>standalone-HA高可用集群模式</vt:lpstr>
      <vt:lpstr>standalone-HA高可用集群模式 </vt:lpstr>
      <vt:lpstr>standalone-HA高可用集群模式</vt:lpstr>
      <vt:lpstr>standalone-HA高可用集群模式</vt:lpstr>
      <vt:lpstr>standalone-HA高可用集群模式</vt:lpstr>
      <vt:lpstr>standalone-HA高可用集群模式</vt:lpstr>
      <vt:lpstr>standalone-HA高可用集群模式</vt:lpstr>
      <vt:lpstr>standalone-HA高可用集群模式</vt:lpstr>
      <vt:lpstr>standalone-HA高可用集群模式</vt:lpstr>
      <vt:lpstr>standalone-HA高可用集群模式</vt:lpstr>
      <vt:lpstr>standalone-HA高可用集群模式</vt:lpstr>
      <vt:lpstr>Flink On Yarn模式</vt:lpstr>
      <vt:lpstr>Flink On Yarn模式</vt:lpstr>
      <vt:lpstr>Flink On Yarn模式</vt:lpstr>
      <vt:lpstr>Flink On Yarn模式</vt:lpstr>
      <vt:lpstr>Flink On Yarn模式</vt:lpstr>
      <vt:lpstr>Flink On Yarn模式</vt:lpstr>
      <vt:lpstr>Flink On Yarn模式 </vt:lpstr>
      <vt:lpstr>Flink On Yarn模式</vt:lpstr>
      <vt:lpstr>Flink On Yarn模式</vt:lpstr>
      <vt:lpstr>Flink On Yarn模式</vt:lpstr>
      <vt:lpstr>第四章 flink 入门案例</vt:lpstr>
      <vt:lpstr>前置说明</vt:lpstr>
      <vt:lpstr>前置说明</vt:lpstr>
      <vt:lpstr>前置说明</vt:lpstr>
      <vt:lpstr>前置说明</vt:lpstr>
      <vt:lpstr>准备工程</vt:lpstr>
      <vt:lpstr>flink 初体验</vt:lpstr>
      <vt:lpstr>flink 初体验</vt:lpstr>
      <vt:lpstr>flink 初体验</vt:lpstr>
      <vt:lpstr>flink 初体验</vt:lpstr>
      <vt:lpstr>flink 初体验</vt:lpstr>
      <vt:lpstr>flink 初体验</vt:lpstr>
      <vt:lpstr>flink 初体验</vt:lpstr>
      <vt:lpstr>flink 初体验</vt:lpstr>
      <vt:lpstr>flink 初体验</vt:lpstr>
      <vt:lpstr>flink 初体验</vt:lpstr>
      <vt:lpstr>第五章 flink原理初探</vt:lpstr>
      <vt:lpstr>flink 角色分工</vt:lpstr>
      <vt:lpstr>flink 角色分工</vt:lpstr>
      <vt:lpstr>flink 角色分工</vt:lpstr>
      <vt:lpstr>Flink执行流程</vt:lpstr>
      <vt:lpstr>Flink 执行流程</vt:lpstr>
      <vt:lpstr>Flink 执行流程</vt:lpstr>
      <vt:lpstr>Flink 执行流程</vt:lpstr>
      <vt:lpstr>Flink Streaming Dataflow</vt:lpstr>
      <vt:lpstr>Flink Streaming Dataflow</vt:lpstr>
      <vt:lpstr>Flink Streaming Dataflow</vt:lpstr>
      <vt:lpstr>Flink Streaming Dataflow</vt:lpstr>
      <vt:lpstr>Flink Streaming Dataflow</vt:lpstr>
      <vt:lpstr>Flink Streaming Dataflow</vt:lpstr>
      <vt:lpstr>Flink Streaming Dataflow</vt:lpstr>
      <vt:lpstr>Flink执行图（ExecutionGraph）</vt:lpstr>
      <vt:lpstr>Flink执行图（ExecutionGraph）</vt:lpstr>
      <vt:lpstr>flink安装部署与快速入门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caowei</cp:lastModifiedBy>
  <cp:revision>476</cp:revision>
  <dcterms:created xsi:type="dcterms:W3CDTF">2020-03-31T02:23:00Z</dcterms:created>
  <dcterms:modified xsi:type="dcterms:W3CDTF">2021-01-14T01:04:00Z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